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53B0D-621A-4787-BB9F-7FC52B7A4A29}" type="datetimeFigureOut">
              <a:rPr lang="en-GB" smtClean="0"/>
              <a:t>13/07/2020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F56BD-E372-483F-88D9-906F8F4D7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68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53B0D-621A-4787-BB9F-7FC52B7A4A29}" type="datetimeFigureOut">
              <a:rPr lang="en-GB" smtClean="0"/>
              <a:t>13/07/2020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F56BD-E372-483F-88D9-906F8F4D7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159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53B0D-621A-4787-BB9F-7FC52B7A4A29}" type="datetimeFigureOut">
              <a:rPr lang="en-GB" smtClean="0"/>
              <a:t>13/07/2020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F56BD-E372-483F-88D9-906F8F4D7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289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53B0D-621A-4787-BB9F-7FC52B7A4A29}" type="datetimeFigureOut">
              <a:rPr lang="en-GB" smtClean="0"/>
              <a:t>13/07/2020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F56BD-E372-483F-88D9-906F8F4D7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3669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53B0D-621A-4787-BB9F-7FC52B7A4A29}" type="datetimeFigureOut">
              <a:rPr lang="en-GB" smtClean="0"/>
              <a:t>13/07/2020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F56BD-E372-483F-88D9-906F8F4D7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7939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53B0D-621A-4787-BB9F-7FC52B7A4A29}" type="datetimeFigureOut">
              <a:rPr lang="en-GB" smtClean="0"/>
              <a:t>13/07/2020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F56BD-E372-483F-88D9-906F8F4D7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311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53B0D-621A-4787-BB9F-7FC52B7A4A29}" type="datetimeFigureOut">
              <a:rPr lang="en-GB" smtClean="0"/>
              <a:t>13/07/2020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F56BD-E372-483F-88D9-906F8F4D7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219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53B0D-621A-4787-BB9F-7FC52B7A4A29}" type="datetimeFigureOut">
              <a:rPr lang="en-GB" smtClean="0"/>
              <a:t>13/07/2020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F56BD-E372-483F-88D9-906F8F4D7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121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53B0D-621A-4787-BB9F-7FC52B7A4A29}" type="datetimeFigureOut">
              <a:rPr lang="en-GB" smtClean="0"/>
              <a:t>13/07/2020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F56BD-E372-483F-88D9-906F8F4D7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6222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53B0D-621A-4787-BB9F-7FC52B7A4A29}" type="datetimeFigureOut">
              <a:rPr lang="en-GB" smtClean="0"/>
              <a:t>13/07/2020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F56BD-E372-483F-88D9-906F8F4D7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3339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53B0D-621A-4787-BB9F-7FC52B7A4A29}" type="datetimeFigureOut">
              <a:rPr lang="en-GB" smtClean="0"/>
              <a:t>13/07/2020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F56BD-E372-483F-88D9-906F8F4D7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895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53B0D-621A-4787-BB9F-7FC52B7A4A29}" type="datetimeFigureOut">
              <a:rPr lang="en-GB" smtClean="0"/>
              <a:t>13/07/2020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F56BD-E372-483F-88D9-906F8F4D7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766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6380" y="1483329"/>
            <a:ext cx="4068650" cy="3372006"/>
          </a:xfrm>
        </p:spPr>
        <p:txBody>
          <a:bodyPr>
            <a:normAutofit/>
          </a:bodyPr>
          <a:lstStyle/>
          <a:p>
            <a:pPr algn="ctr"/>
            <a:r>
              <a:rPr lang="en-GB" sz="36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A Taste of Africa</a:t>
            </a:r>
            <a:br>
              <a:rPr lang="en-GB" sz="36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GB" sz="36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/>
            </a:r>
            <a:br>
              <a:rPr lang="en-GB" sz="36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GB" sz="3600" dirty="0" smtClean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Find out more about some traditional African foods.</a:t>
            </a:r>
            <a:endParaRPr lang="en-GB" sz="3600" dirty="0">
              <a:solidFill>
                <a:schemeClr val="accent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366" y="329486"/>
            <a:ext cx="6311834" cy="6311834"/>
          </a:xfrm>
        </p:spPr>
      </p:pic>
    </p:spTree>
    <p:extLst>
      <p:ext uri="{BB962C8B-B14F-4D97-AF65-F5344CB8AC3E}">
        <p14:creationId xmlns:p14="http://schemas.microsoft.com/office/powerpoint/2010/main" val="30535204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5594" y="388766"/>
            <a:ext cx="2136820" cy="742458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Ethiopia</a:t>
            </a:r>
            <a:endParaRPr lang="en-GB" sz="3600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Content Placeholder 4" descr="Ethiopian food - injera with different vegetable sauces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594" y="1275008"/>
            <a:ext cx="4601738" cy="261202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365595" y="4174605"/>
            <a:ext cx="487610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i="1" dirty="0" err="1" smtClean="0">
                <a:solidFill>
                  <a:srgbClr val="333333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Injera</a:t>
            </a:r>
            <a:r>
              <a:rPr lang="en-GB" sz="2000" dirty="0" smtClean="0">
                <a:solidFill>
                  <a:srgbClr val="333333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a large flatbread made with </a:t>
            </a:r>
            <a:r>
              <a:rPr lang="en-GB" sz="2000" dirty="0" err="1" smtClean="0">
                <a:solidFill>
                  <a:srgbClr val="333333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teff</a:t>
            </a:r>
            <a:r>
              <a:rPr lang="en-GB" sz="2000" dirty="0" smtClean="0">
                <a:solidFill>
                  <a:srgbClr val="333333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flour.  </a:t>
            </a:r>
            <a:r>
              <a:rPr lang="en-GB" sz="2000" dirty="0" err="1" smtClean="0">
                <a:solidFill>
                  <a:srgbClr val="333333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Teff</a:t>
            </a:r>
            <a:r>
              <a:rPr lang="en-GB" sz="2000" dirty="0" smtClean="0">
                <a:solidFill>
                  <a:srgbClr val="333333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a cereal (like wheat or barley) that only grows in Africa. </a:t>
            </a:r>
          </a:p>
          <a:p>
            <a:endParaRPr lang="en-GB" sz="2000" dirty="0">
              <a:solidFill>
                <a:srgbClr val="333333"/>
              </a:solidFill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dirty="0" err="1" smtClean="0">
                <a:solidFill>
                  <a:srgbClr val="333333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Injera</a:t>
            </a:r>
            <a:r>
              <a:rPr lang="en-GB" sz="2000" dirty="0" smtClean="0">
                <a:solidFill>
                  <a:srgbClr val="333333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served with most meals.</a:t>
            </a:r>
            <a:endParaRPr lang="en-GB" sz="2000" dirty="0"/>
          </a:p>
        </p:txBody>
      </p:sp>
      <p:sp>
        <p:nvSpPr>
          <p:cNvPr id="7" name="Rectangle 6"/>
          <p:cNvSpPr/>
          <p:nvPr/>
        </p:nvSpPr>
        <p:spPr>
          <a:xfrm>
            <a:off x="5653826" y="1455912"/>
            <a:ext cx="6143222" cy="43499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ts val="18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GB" b="1" i="1" dirty="0" smtClean="0">
              <a:solidFill>
                <a:srgbClr val="333333"/>
              </a:solidFill>
              <a:effectLst/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ts val="18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Other traditional Ethiopian foods:</a:t>
            </a:r>
            <a:endParaRPr lang="en-GB" sz="2000" b="1" i="1" dirty="0">
              <a:solidFill>
                <a:srgbClr val="333333"/>
              </a:solidFill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8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GB" sz="2000" b="1" i="1" dirty="0" smtClean="0">
              <a:solidFill>
                <a:srgbClr val="333333"/>
              </a:solidFill>
              <a:effectLst/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8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000" b="1" i="1" dirty="0" smtClean="0">
                <a:solidFill>
                  <a:srgbClr val="333333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Tips</a:t>
            </a:r>
            <a:r>
              <a:rPr lang="en-GB" sz="2000" dirty="0" smtClean="0">
                <a:solidFill>
                  <a:srgbClr val="333333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fried meat and vegetables.</a:t>
            </a:r>
          </a:p>
          <a:p>
            <a:pPr marL="342900" lvl="0" indent="-342900">
              <a:lnSpc>
                <a:spcPts val="18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GB" sz="2000" dirty="0" smtClean="0">
              <a:solidFill>
                <a:srgbClr val="333333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8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000" b="1" i="1" dirty="0" err="1" smtClean="0">
                <a:solidFill>
                  <a:srgbClr val="333333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Kitfo</a:t>
            </a:r>
            <a:r>
              <a:rPr lang="en-GB" sz="2000" dirty="0" smtClean="0">
                <a:solidFill>
                  <a:srgbClr val="333333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minced raw beef meat that has been marinated in spices.</a:t>
            </a:r>
          </a:p>
          <a:p>
            <a:pPr marL="342900" lvl="0" indent="-342900">
              <a:lnSpc>
                <a:spcPts val="18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GB" sz="2000" dirty="0" smtClean="0">
              <a:solidFill>
                <a:srgbClr val="333333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8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000" b="1" i="1" dirty="0" smtClean="0">
                <a:solidFill>
                  <a:srgbClr val="333333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Wat</a:t>
            </a:r>
            <a:r>
              <a:rPr lang="en-GB" sz="2000" dirty="0" smtClean="0">
                <a:solidFill>
                  <a:srgbClr val="333333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fried onion and spices mixed with vegetables  or meat.</a:t>
            </a:r>
          </a:p>
          <a:p>
            <a:pPr marL="342900" lvl="0" indent="-342900">
              <a:lnSpc>
                <a:spcPts val="18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GB" sz="2000" dirty="0" smtClean="0">
              <a:solidFill>
                <a:srgbClr val="333333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8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000" b="1" i="1" dirty="0" err="1" smtClean="0">
                <a:solidFill>
                  <a:srgbClr val="333333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Genfo</a:t>
            </a:r>
            <a:r>
              <a:rPr lang="en-GB" sz="2000" dirty="0" smtClean="0">
                <a:solidFill>
                  <a:srgbClr val="333333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porridge usually made with wheat or barley and traditionally eaten for breakfast.</a:t>
            </a:r>
          </a:p>
          <a:p>
            <a:pPr marL="342900" lvl="0" indent="-342900">
              <a:lnSpc>
                <a:spcPts val="18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GB" dirty="0">
              <a:solidFill>
                <a:srgbClr val="333333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02414" y="577226"/>
            <a:ext cx="89082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solidFill>
                  <a:srgbClr val="333333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Chickpeas, beans or corn are common in dishes as are beef, lamb and fish.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8934227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530" y="249216"/>
            <a:ext cx="1995152" cy="832610"/>
          </a:xfrm>
        </p:spPr>
        <p:txBody>
          <a:bodyPr/>
          <a:lstStyle/>
          <a:p>
            <a:r>
              <a:rPr lang="en-GB" sz="36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Kenya</a:t>
            </a:r>
            <a:endParaRPr lang="en-GB" sz="3600" dirty="0"/>
          </a:p>
        </p:txBody>
      </p:sp>
      <p:pic>
        <p:nvPicPr>
          <p:cNvPr id="4" name="Content Placeholder 3" descr="https://www.kids-world-travel-guide.com/images/kenya_ugali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487" y="1352282"/>
            <a:ext cx="4098866" cy="231166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373487" y="3934400"/>
            <a:ext cx="430154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i="1" dirty="0" err="1" smtClean="0">
                <a:solidFill>
                  <a:srgbClr val="333333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Ugali</a:t>
            </a:r>
            <a:r>
              <a:rPr lang="en-GB" sz="2000" i="0" dirty="0" smtClean="0">
                <a:solidFill>
                  <a:srgbClr val="333333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is made from ground </a:t>
            </a:r>
            <a:r>
              <a:rPr lang="en-GB" sz="2000" dirty="0" smtClean="0">
                <a:solidFill>
                  <a:srgbClr val="333333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maize and water.</a:t>
            </a:r>
          </a:p>
          <a:p>
            <a:endParaRPr lang="en-GB" sz="2000" dirty="0" smtClean="0">
              <a:solidFill>
                <a:srgbClr val="333333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2000" dirty="0" smtClean="0">
                <a:solidFill>
                  <a:srgbClr val="333333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It is often cooked over an open fire and looks a like a stiff porridge.  It is usually eaten with stew, mushy peas or </a:t>
            </a:r>
            <a:r>
              <a:rPr lang="en-GB" sz="2000" i="1" dirty="0" err="1" smtClean="0">
                <a:solidFill>
                  <a:srgbClr val="333333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sukuma</a:t>
            </a:r>
            <a:r>
              <a:rPr lang="en-GB" sz="2000" i="1" dirty="0" smtClean="0">
                <a:solidFill>
                  <a:srgbClr val="333333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wiki.</a:t>
            </a:r>
            <a:endParaRPr lang="en-GB" sz="2000" dirty="0"/>
          </a:p>
        </p:txBody>
      </p:sp>
      <p:sp>
        <p:nvSpPr>
          <p:cNvPr id="6" name="Rectangle 5"/>
          <p:cNvSpPr/>
          <p:nvPr/>
        </p:nvSpPr>
        <p:spPr>
          <a:xfrm>
            <a:off x="5391955" y="352247"/>
            <a:ext cx="6096000" cy="617092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18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Other traditional Kenyan foods:</a:t>
            </a:r>
          </a:p>
          <a:p>
            <a:pPr>
              <a:lnSpc>
                <a:spcPts val="18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endParaRPr lang="en-GB" sz="2000" b="1" i="1" dirty="0" smtClean="0">
              <a:solidFill>
                <a:srgbClr val="333333"/>
              </a:solidFill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8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000" b="1" i="1" dirty="0" smtClean="0">
                <a:solidFill>
                  <a:srgbClr val="333333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Sukuma wiki</a:t>
            </a:r>
            <a:r>
              <a:rPr lang="en-GB" sz="2000" dirty="0" smtClean="0">
                <a:solidFill>
                  <a:srgbClr val="333333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Cabbage cooked with onions and a variety of spices.  </a:t>
            </a:r>
          </a:p>
          <a:p>
            <a:pPr marL="342900" lvl="0" indent="-342900">
              <a:lnSpc>
                <a:spcPts val="18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GB" sz="2000" b="1" i="1" dirty="0">
              <a:solidFill>
                <a:srgbClr val="333333"/>
              </a:solidFill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8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000" b="1" i="1" dirty="0" err="1" smtClean="0">
                <a:solidFill>
                  <a:srgbClr val="333333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Nyama</a:t>
            </a:r>
            <a:r>
              <a:rPr lang="en-GB" sz="2000" b="1" i="1" dirty="0" smtClean="0">
                <a:solidFill>
                  <a:srgbClr val="333333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i="1" dirty="0" err="1" smtClean="0">
                <a:solidFill>
                  <a:srgbClr val="333333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choma</a:t>
            </a:r>
            <a:r>
              <a:rPr lang="en-GB" sz="2000" dirty="0" smtClean="0">
                <a:solidFill>
                  <a:srgbClr val="333333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Grilled meat usually served with </a:t>
            </a:r>
            <a:r>
              <a:rPr lang="en-GB" sz="2000" i="1" dirty="0" err="1" smtClean="0">
                <a:solidFill>
                  <a:srgbClr val="333333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sukumi</a:t>
            </a:r>
            <a:r>
              <a:rPr lang="en-GB" sz="2000" i="1" dirty="0" smtClean="0">
                <a:solidFill>
                  <a:srgbClr val="333333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wiki</a:t>
            </a:r>
            <a:r>
              <a:rPr lang="en-GB" sz="2000" dirty="0" smtClean="0">
                <a:solidFill>
                  <a:srgbClr val="333333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roast potatoes, </a:t>
            </a:r>
            <a:r>
              <a:rPr lang="en-GB" sz="2000" i="1" dirty="0" smtClean="0">
                <a:solidFill>
                  <a:srgbClr val="333333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kachumbari and </a:t>
            </a:r>
            <a:r>
              <a:rPr lang="en-GB" sz="2000" i="1" dirty="0" err="1" smtClean="0">
                <a:solidFill>
                  <a:srgbClr val="333333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chapati</a:t>
            </a:r>
            <a:r>
              <a:rPr lang="en-GB" sz="2000" dirty="0" smtClean="0">
                <a:solidFill>
                  <a:srgbClr val="333333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(flatbread).  </a:t>
            </a:r>
          </a:p>
          <a:p>
            <a:pPr marL="342900" lvl="0" indent="-342900">
              <a:lnSpc>
                <a:spcPts val="18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GB" sz="2000" b="1" i="1" dirty="0">
              <a:solidFill>
                <a:srgbClr val="333333"/>
              </a:solidFill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8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000" b="1" i="1" dirty="0" smtClean="0">
                <a:solidFill>
                  <a:srgbClr val="333333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Kachumbari</a:t>
            </a:r>
            <a:r>
              <a:rPr lang="en-GB" sz="2000" dirty="0" smtClean="0">
                <a:solidFill>
                  <a:srgbClr val="333333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Salsa made with chopped onions mixed with tomatoes and peppers.</a:t>
            </a:r>
          </a:p>
          <a:p>
            <a:pPr marL="342900" lvl="0" indent="-342900">
              <a:lnSpc>
                <a:spcPts val="18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GB" sz="2000" dirty="0" smtClean="0">
              <a:solidFill>
                <a:srgbClr val="333333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8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000" b="1" i="1" dirty="0" err="1" smtClean="0">
                <a:solidFill>
                  <a:srgbClr val="333333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Githeri</a:t>
            </a:r>
            <a:r>
              <a:rPr lang="en-GB" sz="2000" dirty="0" smtClean="0">
                <a:solidFill>
                  <a:srgbClr val="333333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Vegetarian stew prepared with corn and kidney beans.</a:t>
            </a:r>
          </a:p>
          <a:p>
            <a:pPr marL="342900" lvl="0" indent="-342900">
              <a:lnSpc>
                <a:spcPts val="18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GB" sz="2000" dirty="0" smtClean="0">
              <a:solidFill>
                <a:srgbClr val="333333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8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000" b="1" i="1" dirty="0" err="1" smtClean="0">
                <a:solidFill>
                  <a:srgbClr val="333333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Vibibi</a:t>
            </a:r>
            <a:r>
              <a:rPr lang="en-GB" sz="2000" dirty="0" smtClean="0">
                <a:solidFill>
                  <a:srgbClr val="333333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Coconut and rice pancakes are a delicious breakfast treat! </a:t>
            </a:r>
          </a:p>
          <a:p>
            <a:pPr marL="342900" lvl="0" indent="-342900">
              <a:lnSpc>
                <a:spcPts val="18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GB" sz="2000" dirty="0" smtClean="0">
              <a:solidFill>
                <a:srgbClr val="333333"/>
              </a:solidFill>
              <a:effectLst/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ts val="18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000" b="1" i="1" dirty="0" err="1" smtClean="0">
                <a:solidFill>
                  <a:srgbClr val="333333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Chapati</a:t>
            </a:r>
            <a:r>
              <a:rPr lang="en-GB" sz="2000" dirty="0" smtClean="0">
                <a:solidFill>
                  <a:srgbClr val="333333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sz="2000" dirty="0" smtClean="0">
                <a:solidFill>
                  <a:srgbClr val="333333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flatbread made with flour, oil, water and salt and fried in oil or grilled over open fire.</a:t>
            </a:r>
          </a:p>
        </p:txBody>
      </p:sp>
    </p:spTree>
    <p:extLst>
      <p:ext uri="{BB962C8B-B14F-4D97-AF65-F5344CB8AC3E}">
        <p14:creationId xmlns:p14="http://schemas.microsoft.com/office/powerpoint/2010/main" val="4886619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378" y="236338"/>
            <a:ext cx="4171681" cy="384108"/>
          </a:xfrm>
        </p:spPr>
        <p:txBody>
          <a:bodyPr>
            <a:normAutofit fontScale="90000"/>
          </a:bodyPr>
          <a:lstStyle/>
          <a:p>
            <a:r>
              <a:rPr lang="en-GB" sz="36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Tunisia and Morocco </a:t>
            </a:r>
            <a:endParaRPr lang="en-GB" sz="3600" dirty="0"/>
          </a:p>
        </p:txBody>
      </p:sp>
      <p:pic>
        <p:nvPicPr>
          <p:cNvPr id="4" name="Content Placeholder 3" descr="Typical Tunisian pastries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929" y="1227152"/>
            <a:ext cx="2273658" cy="186743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9243906" y="1423902"/>
            <a:ext cx="28930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Tagine</a:t>
            </a:r>
            <a:r>
              <a:rPr lang="en-GB" dirty="0">
                <a:latin typeface="Comic Sans MS" panose="030F0702030302020204" pitchFamily="66" charset="0"/>
              </a:rPr>
              <a:t>: </a:t>
            </a:r>
            <a:r>
              <a:rPr lang="en-GB" dirty="0" smtClean="0">
                <a:latin typeface="Comic Sans MS" panose="030F0702030302020204" pitchFamily="66" charset="0"/>
              </a:rPr>
              <a:t>a meat or vegetable spicy stew cooked in a special </a:t>
            </a:r>
            <a:r>
              <a:rPr lang="en-GB" dirty="0">
                <a:latin typeface="Comic Sans MS" panose="030F0702030302020204" pitchFamily="66" charset="0"/>
              </a:rPr>
              <a:t>clay pot that is covered with a </a:t>
            </a:r>
            <a:r>
              <a:rPr lang="en-GB" dirty="0" smtClean="0">
                <a:latin typeface="Comic Sans MS" panose="030F0702030302020204" pitchFamily="66" charset="0"/>
              </a:rPr>
              <a:t>cone shaped lid.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7" name="Picture 6" descr="Traditional couscous dish in Tunisi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929" y="4081934"/>
            <a:ext cx="2297355" cy="173864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181377" y="6062589"/>
            <a:ext cx="39335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srgbClr val="333333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Couscous</a:t>
            </a:r>
            <a:r>
              <a:rPr lang="en-GB" dirty="0" smtClean="0">
                <a:solidFill>
                  <a:srgbClr val="333333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cooked grains often served with stews or tagines.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181377" y="713822"/>
            <a:ext cx="116671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solidFill>
                  <a:srgbClr val="333333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Spices, dried fruit, dates, honey and flower buds are used a lot in Tunisian and Moroccan food.</a:t>
            </a:r>
            <a:endParaRPr lang="en-GB" sz="2000" dirty="0"/>
          </a:p>
        </p:txBody>
      </p:sp>
      <p:pic>
        <p:nvPicPr>
          <p:cNvPr id="11" name="Picture 10" descr="https://www.kids-world-travel-guide.com/images/morocco_tea_ceremony-2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9413" y="1349840"/>
            <a:ext cx="2508302" cy="175606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Rectangle 11"/>
          <p:cNvSpPr/>
          <p:nvPr/>
        </p:nvSpPr>
        <p:spPr>
          <a:xfrm>
            <a:off x="3676380" y="3310282"/>
            <a:ext cx="26213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srgbClr val="333333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Mint tea</a:t>
            </a:r>
            <a:r>
              <a:rPr lang="en-GB" dirty="0" smtClean="0">
                <a:solidFill>
                  <a:srgbClr val="333333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sweet tea made with fresh mint leaves.  People drink it at any time of the day.</a:t>
            </a:r>
            <a:endParaRPr lang="en-GB" dirty="0"/>
          </a:p>
        </p:txBody>
      </p:sp>
      <p:pic>
        <p:nvPicPr>
          <p:cNvPr id="13" name="Picture 12" descr="https://www.kids-world-travel-guide.com/images/tunisia_chickentajine-2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5971" y="1423902"/>
            <a:ext cx="2328545" cy="1552575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Rectangle 13"/>
          <p:cNvSpPr/>
          <p:nvPr/>
        </p:nvSpPr>
        <p:spPr>
          <a:xfrm>
            <a:off x="204450" y="3207807"/>
            <a:ext cx="29508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i="1" dirty="0" err="1" smtClean="0">
                <a:solidFill>
                  <a:srgbClr val="333333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Makroudh</a:t>
            </a:r>
            <a:r>
              <a:rPr lang="en-GB" dirty="0" smtClean="0">
                <a:solidFill>
                  <a:srgbClr val="333333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typical Tunisian sweet pastries.</a:t>
            </a:r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6818771" y="3259734"/>
            <a:ext cx="45097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Other foods from Tunisia and Morocco:</a:t>
            </a:r>
          </a:p>
          <a:p>
            <a:endParaRPr lang="en-GB" b="1" dirty="0">
              <a:solidFill>
                <a:srgbClr val="333333"/>
              </a:solidFill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 err="1" smtClean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Harira</a:t>
            </a:r>
            <a:r>
              <a:rPr lang="en-GB" dirty="0" smtClean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soup made with vegetables, lentils or chickpeas.</a:t>
            </a:r>
          </a:p>
          <a:p>
            <a:endParaRPr lang="en-GB" dirty="0" smtClean="0">
              <a:effectLst/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GB" i="1" dirty="0">
                <a:latin typeface="Comic Sans MS" panose="030F0702030302020204" pitchFamily="66" charset="0"/>
              </a:rPr>
              <a:t>Harissa</a:t>
            </a:r>
            <a:r>
              <a:rPr lang="en-GB" dirty="0">
                <a:latin typeface="Comic Sans MS" panose="030F0702030302020204" pitchFamily="66" charset="0"/>
              </a:rPr>
              <a:t>: fiery red sauce made with tomatoes and </a:t>
            </a:r>
            <a:r>
              <a:rPr lang="en-GB" dirty="0" smtClean="0">
                <a:latin typeface="Comic Sans MS" panose="030F0702030302020204" pitchFamily="66" charset="0"/>
              </a:rPr>
              <a:t>chillies.</a:t>
            </a:r>
            <a:r>
              <a:rPr lang="en-GB" dirty="0">
                <a:latin typeface="Comic Sans MS" panose="030F0702030302020204" pitchFamily="66" charset="0"/>
              </a:rPr>
              <a:t> </a:t>
            </a:r>
            <a:endParaRPr lang="en-GB" dirty="0" smtClean="0">
              <a:latin typeface="Comic Sans MS" panose="030F0702030302020204" pitchFamily="66" charset="0"/>
            </a:endParaRPr>
          </a:p>
          <a:p>
            <a:pPr lvl="0"/>
            <a:endParaRPr lang="en-GB" dirty="0">
              <a:latin typeface="Comic Sans MS" panose="030F0702030302020204" pitchFamily="66" charset="0"/>
            </a:endParaRPr>
          </a:p>
          <a:p>
            <a:pPr lvl="0"/>
            <a:r>
              <a:rPr lang="en-GB" i="1" dirty="0" err="1">
                <a:latin typeface="Comic Sans MS" panose="030F0702030302020204" pitchFamily="66" charset="0"/>
              </a:rPr>
              <a:t>Kofta</a:t>
            </a:r>
            <a:r>
              <a:rPr lang="en-GB" dirty="0">
                <a:latin typeface="Comic Sans MS" panose="030F0702030302020204" pitchFamily="66" charset="0"/>
              </a:rPr>
              <a:t>: minced meat patties (mainly lamb) with onions and </a:t>
            </a:r>
            <a:r>
              <a:rPr lang="en-GB" dirty="0" smtClean="0">
                <a:latin typeface="Comic Sans MS" panose="030F0702030302020204" pitchFamily="66" charset="0"/>
              </a:rPr>
              <a:t>spices</a:t>
            </a:r>
            <a:r>
              <a:rPr lang="en-GB" dirty="0">
                <a:latin typeface="Comic Sans MS" panose="030F0702030302020204" pitchFamily="66" charset="0"/>
              </a:rPr>
              <a:t>. </a:t>
            </a:r>
            <a:endParaRPr lang="en-GB" dirty="0" smtClean="0">
              <a:latin typeface="Comic Sans MS" panose="030F0702030302020204" pitchFamily="66" charset="0"/>
            </a:endParaRPr>
          </a:p>
          <a:p>
            <a:pPr lvl="0"/>
            <a:endParaRPr lang="en-GB" dirty="0">
              <a:latin typeface="Comic Sans MS" panose="030F0702030302020204" pitchFamily="66" charset="0"/>
            </a:endParaRPr>
          </a:p>
          <a:p>
            <a:pPr lvl="0"/>
            <a:r>
              <a:rPr lang="en-GB" i="1" dirty="0" err="1">
                <a:latin typeface="Comic Sans MS" panose="030F0702030302020204" pitchFamily="66" charset="0"/>
              </a:rPr>
              <a:t>Lablebi</a:t>
            </a:r>
            <a:r>
              <a:rPr lang="en-GB" dirty="0">
                <a:latin typeface="Comic Sans MS" panose="030F0702030302020204" pitchFamily="66" charset="0"/>
              </a:rPr>
              <a:t>: chickpea </a:t>
            </a:r>
            <a:r>
              <a:rPr lang="en-GB" dirty="0" smtClean="0">
                <a:latin typeface="Comic Sans MS" panose="030F0702030302020204" pitchFamily="66" charset="0"/>
              </a:rPr>
              <a:t>soup.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25644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530" y="914400"/>
            <a:ext cx="1827726" cy="360608"/>
          </a:xfrm>
        </p:spPr>
        <p:txBody>
          <a:bodyPr>
            <a:normAutofit fontScale="90000"/>
          </a:bodyPr>
          <a:lstStyle/>
          <a:p>
            <a:r>
              <a:rPr lang="en-GB" sz="36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Namibia</a:t>
            </a:r>
            <a:r>
              <a:rPr lang="en-GB" sz="2000" dirty="0" smtClean="0">
                <a:solidFill>
                  <a:srgbClr val="333333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2000" dirty="0" smtClean="0">
                <a:solidFill>
                  <a:srgbClr val="333333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000" dirty="0">
                <a:solidFill>
                  <a:srgbClr val="333333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2000" dirty="0">
                <a:solidFill>
                  <a:srgbClr val="333333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20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59" y="1174401"/>
            <a:ext cx="2787224" cy="2090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Potjiekos - image by Shutterstock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530" y="3849235"/>
            <a:ext cx="2977881" cy="200855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3462676" y="4140911"/>
            <a:ext cx="36178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b="1" dirty="0" err="1" smtClean="0">
                <a:latin typeface="Comic Sans MS" panose="030F0702030302020204" pitchFamily="66" charset="0"/>
              </a:rPr>
              <a:t>Potjiekos</a:t>
            </a:r>
            <a:r>
              <a:rPr lang="en-GB" dirty="0">
                <a:latin typeface="Comic Sans MS" panose="030F0702030302020204" pitchFamily="66" charset="0"/>
              </a:rPr>
              <a:t>: slow cooked stew made with </a:t>
            </a:r>
            <a:r>
              <a:rPr lang="en-GB" dirty="0" smtClean="0">
                <a:latin typeface="Comic Sans MS" panose="030F0702030302020204" pitchFamily="66" charset="0"/>
              </a:rPr>
              <a:t>vegetables </a:t>
            </a:r>
            <a:r>
              <a:rPr lang="en-GB" dirty="0">
                <a:latin typeface="Comic Sans MS" panose="030F0702030302020204" pitchFamily="66" charset="0"/>
              </a:rPr>
              <a:t>and meat in a heavy cast iron pot, </a:t>
            </a:r>
            <a:r>
              <a:rPr lang="en-GB" dirty="0" smtClean="0">
                <a:latin typeface="Comic Sans MS" panose="030F0702030302020204" pitchFamily="66" charset="0"/>
              </a:rPr>
              <a:t>over </a:t>
            </a:r>
            <a:r>
              <a:rPr lang="en-GB" dirty="0">
                <a:latin typeface="Comic Sans MS" panose="030F0702030302020204" pitchFamily="66" charset="0"/>
              </a:rPr>
              <a:t>the open fire.</a:t>
            </a:r>
          </a:p>
        </p:txBody>
      </p:sp>
      <p:sp>
        <p:nvSpPr>
          <p:cNvPr id="8" name="Rectangle 7"/>
          <p:cNvSpPr/>
          <p:nvPr/>
        </p:nvSpPr>
        <p:spPr>
          <a:xfrm>
            <a:off x="3338012" y="1275008"/>
            <a:ext cx="85172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err="1" smtClean="0">
                <a:latin typeface="Comic Sans MS" panose="030F0702030302020204" pitchFamily="66" charset="0"/>
              </a:rPr>
              <a:t>Oshithima</a:t>
            </a:r>
            <a:r>
              <a:rPr lang="en-GB" b="1" dirty="0" smtClean="0">
                <a:latin typeface="Comic Sans MS" panose="030F0702030302020204" pitchFamily="66" charset="0"/>
              </a:rPr>
              <a:t>:</a:t>
            </a:r>
            <a:r>
              <a:rPr lang="en-GB" dirty="0" smtClean="0">
                <a:latin typeface="Comic Sans MS" panose="030F0702030302020204" pitchFamily="66" charset="0"/>
              </a:rPr>
              <a:t> a </a:t>
            </a:r>
            <a:r>
              <a:rPr lang="en-GB" dirty="0">
                <a:latin typeface="Comic Sans MS" panose="030F0702030302020204" pitchFamily="66" charset="0"/>
              </a:rPr>
              <a:t>type of pap </a:t>
            </a:r>
            <a:r>
              <a:rPr lang="en-GB" dirty="0" smtClean="0">
                <a:latin typeface="Comic Sans MS" panose="030F0702030302020204" pitchFamily="66" charset="0"/>
              </a:rPr>
              <a:t>(thick cornmeal porridge eaten with the hands).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b="1" dirty="0" err="1" smtClean="0">
                <a:latin typeface="Comic Sans MS" panose="030F0702030302020204" pitchFamily="66" charset="0"/>
              </a:rPr>
              <a:t>Ombonga</a:t>
            </a:r>
            <a:r>
              <a:rPr lang="en-GB" b="1" dirty="0" smtClean="0">
                <a:latin typeface="Comic Sans MS" panose="030F0702030302020204" pitchFamily="66" charset="0"/>
              </a:rPr>
              <a:t>:</a:t>
            </a:r>
            <a:r>
              <a:rPr lang="en-GB" dirty="0" smtClean="0">
                <a:latin typeface="Comic Sans MS" panose="030F0702030302020204" pitchFamily="66" charset="0"/>
              </a:rPr>
              <a:t> a </a:t>
            </a:r>
            <a:r>
              <a:rPr lang="en-GB" dirty="0">
                <a:latin typeface="Comic Sans MS" panose="030F0702030302020204" pitchFamily="66" charset="0"/>
              </a:rPr>
              <a:t>type of </a:t>
            </a:r>
            <a:r>
              <a:rPr lang="en-GB" dirty="0" smtClean="0">
                <a:latin typeface="Comic Sans MS" panose="030F0702030302020204" pitchFamily="66" charset="0"/>
              </a:rPr>
              <a:t>wild spinach </a:t>
            </a:r>
            <a:r>
              <a:rPr lang="en-GB" dirty="0">
                <a:latin typeface="Comic Sans MS" panose="030F0702030302020204" pitchFamily="66" charset="0"/>
              </a:rPr>
              <a:t>that grows </a:t>
            </a:r>
            <a:r>
              <a:rPr lang="en-GB" dirty="0" smtClean="0">
                <a:latin typeface="Comic Sans MS" panose="030F0702030302020204" pitchFamily="66" charset="0"/>
              </a:rPr>
              <a:t>in Namibia during </a:t>
            </a:r>
            <a:r>
              <a:rPr lang="en-GB" dirty="0">
                <a:latin typeface="Comic Sans MS" panose="030F0702030302020204" pitchFamily="66" charset="0"/>
              </a:rPr>
              <a:t>rainy </a:t>
            </a:r>
            <a:r>
              <a:rPr lang="en-GB" dirty="0" smtClean="0">
                <a:latin typeface="Comic Sans MS" panose="030F0702030302020204" pitchFamily="66" charset="0"/>
              </a:rPr>
              <a:t>seasons.</a:t>
            </a:r>
          </a:p>
          <a:p>
            <a:endParaRPr lang="en-GB" dirty="0" smtClean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They are flavoured with </a:t>
            </a:r>
            <a:r>
              <a:rPr lang="en-GB" b="1" dirty="0" err="1" smtClean="0">
                <a:latin typeface="Comic Sans MS" panose="030F0702030302020204" pitchFamily="66" charset="0"/>
              </a:rPr>
              <a:t>Ondjove</a:t>
            </a:r>
            <a:r>
              <a:rPr lang="en-GB" b="1" dirty="0" smtClean="0">
                <a:latin typeface="Comic Sans MS" panose="030F0702030302020204" pitchFamily="66" charset="0"/>
              </a:rPr>
              <a:t> oil</a:t>
            </a:r>
            <a:r>
              <a:rPr lang="en-GB" dirty="0" smtClean="0">
                <a:latin typeface="Comic Sans MS" panose="030F0702030302020204" pitchFamily="66" charset="0"/>
              </a:rPr>
              <a:t> which is made from </a:t>
            </a:r>
            <a:r>
              <a:rPr lang="en-GB" dirty="0" err="1" smtClean="0">
                <a:latin typeface="Comic Sans MS" panose="030F0702030302020204" pitchFamily="66" charset="0"/>
              </a:rPr>
              <a:t>Marula</a:t>
            </a:r>
            <a:r>
              <a:rPr lang="en-GB" dirty="0" smtClean="0">
                <a:latin typeface="Comic Sans MS" panose="030F0702030302020204" pitchFamily="66" charset="0"/>
              </a:rPr>
              <a:t> tree seeds. </a:t>
            </a:r>
            <a:r>
              <a:rPr lang="en-GB" dirty="0" err="1" smtClean="0">
                <a:latin typeface="Comic Sans MS" panose="030F0702030302020204" pitchFamily="66" charset="0"/>
              </a:rPr>
              <a:t>Ondjove</a:t>
            </a:r>
            <a:r>
              <a:rPr lang="en-GB" dirty="0" smtClean="0">
                <a:latin typeface="Comic Sans MS" panose="030F0702030302020204" pitchFamily="66" charset="0"/>
              </a:rPr>
              <a:t> oil is considered an expensive treat.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430629" y="5405586"/>
            <a:ext cx="6574664" cy="93102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7224070" y="3541582"/>
            <a:ext cx="471701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Other foods from Namibia:</a:t>
            </a:r>
          </a:p>
          <a:p>
            <a:endParaRPr lang="en-GB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lvl="0"/>
            <a:r>
              <a:rPr lang="en-GB" dirty="0" err="1" smtClean="0">
                <a:latin typeface="Comic Sans MS" panose="030F0702030302020204" pitchFamily="66" charset="0"/>
              </a:rPr>
              <a:t>Braaivleis</a:t>
            </a:r>
            <a:r>
              <a:rPr lang="en-GB" dirty="0" smtClean="0">
                <a:latin typeface="Comic Sans MS" panose="030F0702030302020204" pitchFamily="66" charset="0"/>
              </a:rPr>
              <a:t>: grilled BBQ-meat.</a:t>
            </a:r>
          </a:p>
          <a:p>
            <a:pPr lvl="0"/>
            <a:endParaRPr lang="en-GB" dirty="0" smtClean="0">
              <a:latin typeface="Comic Sans MS" panose="030F0702030302020204" pitchFamily="66" charset="0"/>
            </a:endParaRPr>
          </a:p>
          <a:p>
            <a:pPr lvl="0"/>
            <a:r>
              <a:rPr lang="en-GB" dirty="0" smtClean="0">
                <a:latin typeface="Comic Sans MS" panose="030F0702030302020204" pitchFamily="66" charset="0"/>
              </a:rPr>
              <a:t>Mopane worms: crispy fried caterpillars!</a:t>
            </a:r>
          </a:p>
          <a:p>
            <a:pPr lvl="0"/>
            <a:endParaRPr lang="en-GB" dirty="0" smtClean="0">
              <a:latin typeface="Comic Sans MS" panose="030F0702030302020204" pitchFamily="66" charset="0"/>
            </a:endParaRPr>
          </a:p>
          <a:p>
            <a:r>
              <a:rPr lang="en-GB" dirty="0" err="1">
                <a:latin typeface="Comic Sans MS" panose="030F0702030302020204" pitchFamily="66" charset="0"/>
              </a:rPr>
              <a:t>K</a:t>
            </a:r>
            <a:r>
              <a:rPr lang="en-GB" dirty="0" err="1" smtClean="0">
                <a:latin typeface="Comic Sans MS" panose="030F0702030302020204" pitchFamily="66" charset="0"/>
              </a:rPr>
              <a:t>apana</a:t>
            </a:r>
            <a:r>
              <a:rPr lang="en-GB" dirty="0" smtClean="0">
                <a:latin typeface="Comic Sans MS" panose="030F0702030302020204" pitchFamily="66" charset="0"/>
              </a:rPr>
              <a:t>: grilled meat strips, usually sold in street markets, can be made with any kind of meat.</a:t>
            </a:r>
          </a:p>
          <a:p>
            <a:endParaRPr lang="en-GB" dirty="0" smtClean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endParaRPr lang="en-GB" dirty="0" smtClean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8736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7439" y="1885909"/>
            <a:ext cx="4699716" cy="2032603"/>
          </a:xfrm>
        </p:spPr>
        <p:txBody>
          <a:bodyPr>
            <a:normAutofit fontScale="90000"/>
          </a:bodyPr>
          <a:lstStyle/>
          <a:p>
            <a:r>
              <a:rPr lang="en-GB" sz="36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A Taste of Africa</a:t>
            </a:r>
            <a:br>
              <a:rPr lang="en-GB" sz="36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GB" sz="36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/>
            </a:r>
            <a:br>
              <a:rPr lang="en-GB" sz="36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GB" sz="2200" dirty="0" smtClean="0">
                <a:latin typeface="Comic Sans MS" panose="030F0702030302020204" pitchFamily="66" charset="0"/>
              </a:rPr>
              <a:t>Did you recognise any of the food?</a:t>
            </a:r>
            <a:br>
              <a:rPr lang="en-GB" sz="2200" dirty="0" smtClean="0">
                <a:latin typeface="Comic Sans MS" panose="030F0702030302020204" pitchFamily="66" charset="0"/>
              </a:rPr>
            </a:br>
            <a:r>
              <a:rPr lang="en-GB" sz="2200" dirty="0">
                <a:latin typeface="Comic Sans MS" panose="030F0702030302020204" pitchFamily="66" charset="0"/>
              </a:rPr>
              <a:t/>
            </a:r>
            <a:br>
              <a:rPr lang="en-GB" sz="2200" dirty="0">
                <a:latin typeface="Comic Sans MS" panose="030F0702030302020204" pitchFamily="66" charset="0"/>
              </a:rPr>
            </a:br>
            <a:r>
              <a:rPr lang="en-GB" sz="2200" dirty="0" smtClean="0">
                <a:latin typeface="Comic Sans MS" panose="030F0702030302020204" pitchFamily="66" charset="0"/>
              </a:rPr>
              <a:t>Are there any foods that you would like to try</a:t>
            </a:r>
            <a:r>
              <a:rPr lang="en-GB" sz="2200" dirty="0" smtClean="0">
                <a:latin typeface="Comic Sans MS" panose="030F0702030302020204" pitchFamily="66" charset="0"/>
              </a:rPr>
              <a:t>?</a:t>
            </a:r>
            <a:br>
              <a:rPr lang="en-GB" sz="2200" dirty="0" smtClean="0">
                <a:latin typeface="Comic Sans MS" panose="030F0702030302020204" pitchFamily="66" charset="0"/>
              </a:rPr>
            </a:br>
            <a:r>
              <a:rPr lang="en-GB" sz="2200" dirty="0" smtClean="0">
                <a:latin typeface="Comic Sans MS" panose="030F0702030302020204" pitchFamily="66" charset="0"/>
              </a:rPr>
              <a:t/>
            </a:r>
            <a:br>
              <a:rPr lang="en-GB" sz="2200" dirty="0" smtClean="0">
                <a:latin typeface="Comic Sans MS" panose="030F0702030302020204" pitchFamily="66" charset="0"/>
              </a:rPr>
            </a:br>
            <a:r>
              <a:rPr lang="en-GB" sz="2200" dirty="0">
                <a:latin typeface="Comic Sans MS" panose="030F0702030302020204" pitchFamily="66" charset="0"/>
              </a:rPr>
              <a:t>Suggested </a:t>
            </a:r>
            <a:r>
              <a:rPr lang="en-GB" sz="2200" dirty="0" smtClean="0">
                <a:latin typeface="Comic Sans MS" panose="030F0702030302020204" pitchFamily="66" charset="0"/>
              </a:rPr>
              <a:t>task: </a:t>
            </a:r>
            <a:r>
              <a:rPr lang="en-GB" sz="2200" dirty="0">
                <a:latin typeface="Comic Sans MS" panose="030F0702030302020204" pitchFamily="66" charset="0"/>
              </a:rPr>
              <a:t/>
            </a:r>
            <a:br>
              <a:rPr lang="en-GB" sz="2200" dirty="0">
                <a:latin typeface="Comic Sans MS" panose="030F0702030302020204" pitchFamily="66" charset="0"/>
              </a:rPr>
            </a:br>
            <a:r>
              <a:rPr lang="en-GB" sz="2200" dirty="0">
                <a:latin typeface="Comic Sans MS" panose="030F0702030302020204" pitchFamily="66" charset="0"/>
              </a:rPr>
              <a:t/>
            </a:r>
            <a:br>
              <a:rPr lang="en-GB" sz="2200" dirty="0">
                <a:latin typeface="Comic Sans MS" panose="030F0702030302020204" pitchFamily="66" charset="0"/>
              </a:rPr>
            </a:br>
            <a:r>
              <a:rPr lang="en-GB" sz="2000" dirty="0">
                <a:latin typeface="Comic Sans MS" panose="030F0702030302020204" pitchFamily="66" charset="0"/>
              </a:rPr>
              <a:t/>
            </a:r>
            <a:br>
              <a:rPr lang="en-GB" sz="2000" dirty="0">
                <a:latin typeface="Comic Sans MS" panose="030F0702030302020204" pitchFamily="66" charset="0"/>
              </a:rPr>
            </a:br>
            <a:endParaRPr lang="en-GB" sz="2000" dirty="0">
              <a:latin typeface="Comic Sans MS" panose="030F0702030302020204" pitchFamily="66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366" y="329486"/>
            <a:ext cx="6311834" cy="6311834"/>
          </a:xfrm>
        </p:spPr>
      </p:pic>
      <p:sp>
        <p:nvSpPr>
          <p:cNvPr id="2" name="Rectangle 1"/>
          <p:cNvSpPr/>
          <p:nvPr/>
        </p:nvSpPr>
        <p:spPr>
          <a:xfrm>
            <a:off x="387439" y="3918512"/>
            <a:ext cx="515273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Draw </a:t>
            </a:r>
            <a:r>
              <a:rPr lang="en-GB" sz="2000" dirty="0">
                <a:latin typeface="Comic Sans MS" panose="030F0702030302020204" pitchFamily="66" charset="0"/>
              </a:rPr>
              <a:t>and label some of the cooked foods.  Can you find out what the raw ingredients are and draw those too? </a:t>
            </a:r>
          </a:p>
        </p:txBody>
      </p:sp>
    </p:spTree>
    <p:extLst>
      <p:ext uri="{BB962C8B-B14F-4D97-AF65-F5344CB8AC3E}">
        <p14:creationId xmlns:p14="http://schemas.microsoft.com/office/powerpoint/2010/main" val="22549266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409</Words>
  <Application>Microsoft Office PowerPoint</Application>
  <PresentationFormat>Widescreen</PresentationFormat>
  <Paragraphs>64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Comic Sans MS</vt:lpstr>
      <vt:lpstr>Symbol</vt:lpstr>
      <vt:lpstr>Times New Roman</vt:lpstr>
      <vt:lpstr>Office Theme</vt:lpstr>
      <vt:lpstr>A Taste of Africa  Find out more about some traditional African foods.</vt:lpstr>
      <vt:lpstr>Ethiopia</vt:lpstr>
      <vt:lpstr>Kenya</vt:lpstr>
      <vt:lpstr>Tunisia and Morocco </vt:lpstr>
      <vt:lpstr>Namibia  </vt:lpstr>
      <vt:lpstr>A Taste of Africa  Did you recognise any of the food?  Are there any foods that you would like to try?  Suggested task: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Taste of Africa</dc:title>
  <dc:creator>Jacqui McCormack</dc:creator>
  <cp:lastModifiedBy>Jacqui McCormack</cp:lastModifiedBy>
  <cp:revision>27</cp:revision>
  <dcterms:created xsi:type="dcterms:W3CDTF">2020-07-13T11:07:05Z</dcterms:created>
  <dcterms:modified xsi:type="dcterms:W3CDTF">2020-07-13T16:36:46Z</dcterms:modified>
</cp:coreProperties>
</file>