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69" r:id="rId2"/>
    <p:sldId id="264" r:id="rId3"/>
    <p:sldId id="270" r:id="rId4"/>
    <p:sldId id="271" r:id="rId5"/>
    <p:sldId id="272" r:id="rId6"/>
    <p:sldId id="273" r:id="rId7"/>
    <p:sldId id="274" r:id="rId8"/>
  </p:sldIdLst>
  <p:sldSz cx="9144000" cy="6858000" type="screen4x3"/>
  <p:notesSz cx="6858000" cy="9144000"/>
  <p:embeddedFontLst>
    <p:embeddedFont>
      <p:font typeface="BPreplay" panose="0200050300000002000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Sassoon Infant Md" panose="02000603050000020003" charset="0"/>
      <p:regular r:id="rId19"/>
    </p:embeddedFont>
    <p:embeddedFont>
      <p:font typeface="Sassoon Infant Rg" panose="02000503030000020003"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65"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7B0"/>
    <a:srgbClr val="CDD7FC"/>
    <a:srgbClr val="FCC3D4"/>
    <a:srgbClr val="80C1EB"/>
    <a:srgbClr val="ACDDFC"/>
    <a:srgbClr val="21A6F9"/>
    <a:srgbClr val="1C1C1C"/>
    <a:srgbClr val="2898A8"/>
    <a:srgbClr val="FEFBDA"/>
    <a:srgbClr val="FFF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9" autoAdjust="0"/>
    <p:restoredTop sz="94660"/>
  </p:normalViewPr>
  <p:slideViewPr>
    <p:cSldViewPr snapToGrid="0" showGuides="1">
      <p:cViewPr varScale="1">
        <p:scale>
          <a:sx n="81" d="100"/>
          <a:sy n="81" d="100"/>
        </p:scale>
        <p:origin x="900" y="96"/>
      </p:cViewPr>
      <p:guideLst>
        <p:guide orient="horz" pos="2160"/>
        <p:guide pos="2880"/>
        <p:guide pos="317"/>
        <p:guide orient="horz" pos="3997"/>
        <p:guide pos="5465"/>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26/06/2020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26/06/2020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p:cNvSpPr txBox="1"/>
          <p:nvPr userDrawn="1"/>
        </p:nvSpPr>
        <p:spPr>
          <a:xfrm>
            <a:off x="1532896" y="2078266"/>
            <a:ext cx="6068680" cy="2677656"/>
          </a:xfrm>
          <a:prstGeom prst="rect">
            <a:avLst/>
          </a:prstGeom>
          <a:noFill/>
        </p:spPr>
        <p:txBody>
          <a:bodyPr wrap="square" rtlCol="0">
            <a:spAutoFit/>
          </a:bodyPr>
          <a:lstStyle/>
          <a:p>
            <a:pPr algn="ctr"/>
            <a:r>
              <a:rPr lang="en-GB" sz="2400" dirty="0">
                <a:latin typeface="BPreplay" panose="02000503000000020004" pitchFamily="50" charset="0"/>
              </a:rPr>
              <a:t>Please create your title slide, main slides and end slide backgrounds in </a:t>
            </a:r>
            <a:r>
              <a:rPr lang="en-GB" sz="2400" b="1" dirty="0">
                <a:latin typeface="BPreplay" panose="02000503000000020004" pitchFamily="50" charset="0"/>
              </a:rPr>
              <a:t>Photoshop</a:t>
            </a:r>
            <a:r>
              <a:rPr lang="en-GB" sz="2400" dirty="0">
                <a:latin typeface="BPreplay" panose="02000503000000020004" pitchFamily="50" charset="0"/>
              </a:rPr>
              <a:t> using the </a:t>
            </a:r>
            <a:r>
              <a:rPr lang="en-GB" sz="2400" b="1" dirty="0">
                <a:latin typeface="BPreplay" panose="02000503000000020004" pitchFamily="50" charset="0"/>
              </a:rPr>
              <a:t>PowerPoint Actions</a:t>
            </a:r>
            <a:r>
              <a:rPr lang="en-GB" sz="2400" b="0" baseline="0" dirty="0">
                <a:latin typeface="BPreplay" panose="02000503000000020004" pitchFamily="50" charset="0"/>
              </a:rPr>
              <a:t> (Z:\#Action Templates\#Actions\PowerPoint)</a:t>
            </a:r>
            <a:endParaRPr lang="en-GB" sz="2400" dirty="0">
              <a:latin typeface="BPreplay" panose="02000503000000020004" pitchFamily="50" charset="0"/>
            </a:endParaRPr>
          </a:p>
          <a:p>
            <a:pPr algn="ctr"/>
            <a:endParaRPr lang="en-GB" sz="2400" dirty="0">
              <a:latin typeface="BPreplay" panose="02000503000000020004" pitchFamily="50" charset="0"/>
            </a:endParaRPr>
          </a:p>
          <a:p>
            <a:pPr algn="ctr"/>
            <a:r>
              <a:rPr lang="en-GB" sz="2400" dirty="0">
                <a:latin typeface="BPreplay" panose="02000503000000020004" pitchFamily="50" charset="0"/>
              </a:rPr>
              <a:t>Add your backgrounds to the appropriate </a:t>
            </a:r>
            <a:r>
              <a:rPr lang="en-GB" sz="2400" b="1" dirty="0">
                <a:latin typeface="BPreplay" panose="02000503000000020004" pitchFamily="50" charset="0"/>
              </a:rPr>
              <a:t>Master Slides</a:t>
            </a:r>
            <a:r>
              <a:rPr lang="en-GB" sz="2400" dirty="0">
                <a:latin typeface="BPreplay" panose="02000503000000020004" pitchFamily="50" charset="0"/>
              </a:rPr>
              <a:t>.</a:t>
            </a:r>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5"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48" y="2494138"/>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flipH="1">
            <a:off x="3337552" y="2494138"/>
            <a:ext cx="2464127"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5909923" y="248161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755647"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337553"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8"/>
          </p:nvPr>
        </p:nvSpPr>
        <p:spPr>
          <a:xfrm flipH="1">
            <a:off x="5909924"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411149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p:nvPr>
        </p:nvSpPr>
        <p:spPr>
          <a:xfrm>
            <a:off x="755649" y="1513946"/>
            <a:ext cx="2997201" cy="4569354"/>
          </a:xfrm>
          <a:prstGeom prst="roundRect">
            <a:avLst>
              <a:gd name="adj" fmla="val 1874"/>
            </a:avLst>
          </a:prstGeom>
        </p:spPr>
        <p:txBody>
          <a:bodyPr lIns="0" tIns="0" rIns="0" bIns="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3" name="Content Placeholder 2"/>
          <p:cNvSpPr>
            <a:spLocks noGrp="1"/>
          </p:cNvSpPr>
          <p:nvPr>
            <p:ph idx="13"/>
          </p:nvPr>
        </p:nvSpPr>
        <p:spPr>
          <a:xfrm flipH="1">
            <a:off x="3752849" y="1513944"/>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4"/>
          </p:nvPr>
        </p:nvSpPr>
        <p:spPr>
          <a:xfrm flipH="1">
            <a:off x="6117162" y="1513943"/>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p:ph idx="15"/>
          </p:nvPr>
        </p:nvSpPr>
        <p:spPr>
          <a:xfrm flipH="1">
            <a:off x="3765547" y="3059085"/>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6117162" y="3062996"/>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752849" y="4612048"/>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8"/>
          </p:nvPr>
        </p:nvSpPr>
        <p:spPr>
          <a:xfrm flipH="1">
            <a:off x="6117162" y="4616560"/>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856887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TextBox 3"/>
          <p:cNvSpPr txBox="1"/>
          <p:nvPr userDrawn="1"/>
        </p:nvSpPr>
        <p:spPr>
          <a:xfrm>
            <a:off x="1532896" y="2078266"/>
            <a:ext cx="6068680" cy="2677656"/>
          </a:xfrm>
          <a:prstGeom prst="rect">
            <a:avLst/>
          </a:prstGeom>
          <a:noFill/>
        </p:spPr>
        <p:txBody>
          <a:bodyPr wrap="square" rtlCol="0">
            <a:spAutoFit/>
          </a:bodyPr>
          <a:lstStyle/>
          <a:p>
            <a:pPr algn="ctr"/>
            <a:r>
              <a:rPr lang="en-GB" sz="2400" dirty="0">
                <a:latin typeface="BPreplay" panose="02000503000000020004" pitchFamily="50" charset="0"/>
              </a:rPr>
              <a:t>Please create your title slide, main slides and end slide backgrounds in </a:t>
            </a:r>
            <a:r>
              <a:rPr lang="en-GB" sz="2400" b="1" dirty="0">
                <a:latin typeface="BPreplay" panose="02000503000000020004" pitchFamily="50" charset="0"/>
              </a:rPr>
              <a:t>Photoshop</a:t>
            </a:r>
            <a:r>
              <a:rPr lang="en-GB" sz="2400" dirty="0">
                <a:latin typeface="BPreplay" panose="02000503000000020004" pitchFamily="50" charset="0"/>
              </a:rPr>
              <a:t> using the </a:t>
            </a:r>
            <a:r>
              <a:rPr lang="en-GB" sz="2400" b="1" dirty="0">
                <a:latin typeface="BPreplay" panose="02000503000000020004" pitchFamily="50" charset="0"/>
              </a:rPr>
              <a:t>PowerPoint Actions</a:t>
            </a:r>
            <a:r>
              <a:rPr lang="en-GB" sz="2400" b="0" baseline="0" dirty="0">
                <a:latin typeface="BPreplay" panose="02000503000000020004" pitchFamily="50" charset="0"/>
              </a:rPr>
              <a:t> (Z:\#Action Templates\#Actions\PowerPoint)</a:t>
            </a:r>
            <a:endParaRPr lang="en-GB" sz="2400" dirty="0">
              <a:latin typeface="BPreplay" panose="02000503000000020004" pitchFamily="50" charset="0"/>
            </a:endParaRPr>
          </a:p>
          <a:p>
            <a:pPr algn="ctr"/>
            <a:endParaRPr lang="en-GB" sz="2400" dirty="0">
              <a:latin typeface="BPreplay" panose="02000503000000020004" pitchFamily="50" charset="0"/>
            </a:endParaRPr>
          </a:p>
          <a:p>
            <a:pPr algn="ctr"/>
            <a:r>
              <a:rPr lang="en-GB" sz="2400" dirty="0">
                <a:latin typeface="BPreplay" panose="02000503000000020004" pitchFamily="50" charset="0"/>
              </a:rPr>
              <a:t>Add your backgrounds to the appropriate </a:t>
            </a:r>
            <a:r>
              <a:rPr lang="en-GB" sz="2400" b="1" dirty="0">
                <a:latin typeface="BPreplay" panose="02000503000000020004" pitchFamily="50" charset="0"/>
              </a:rPr>
              <a:t>Master Slides</a:t>
            </a:r>
            <a:r>
              <a:rPr lang="en-GB" sz="2400" dirty="0">
                <a:latin typeface="BPreplay" panose="02000503000000020004" pitchFamily="50" charset="0"/>
              </a:rPr>
              <a:t>.</a:t>
            </a:r>
          </a:p>
        </p:txBody>
      </p:sp>
    </p:spTree>
    <p:extLst>
      <p:ext uri="{BB962C8B-B14F-4D97-AF65-F5344CB8AC3E}">
        <p14:creationId xmlns:p14="http://schemas.microsoft.com/office/powerpoint/2010/main" val="168197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r>
              <a:rPr lang="en-GB" dirty="0"/>
              <a:t>Click to edit Master text styles</a:t>
            </a:r>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6" name="Rectangle 5"/>
          <p:cNvSpPr/>
          <p:nvPr userDrawn="1"/>
        </p:nvSpPr>
        <p:spPr>
          <a:xfrm>
            <a:off x="457197" y="1513944"/>
            <a:ext cx="8220075" cy="488209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tIns="25200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81813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3" name="Group 2"/>
          <p:cNvGrpSpPr/>
          <p:nvPr userDrawn="1"/>
        </p:nvGrpSpPr>
        <p:grpSpPr>
          <a:xfrm>
            <a:off x="4002736" y="1738841"/>
            <a:ext cx="4189074" cy="4129086"/>
            <a:chOff x="4002736" y="1755885"/>
            <a:chExt cx="4189074" cy="4129086"/>
          </a:xfrm>
        </p:grpSpPr>
        <p:sp>
          <p:nvSpPr>
            <p:cNvPr id="9" name="Oval 8"/>
            <p:cNvSpPr/>
            <p:nvPr userDrawn="1"/>
          </p:nvSpPr>
          <p:spPr bwMode="auto">
            <a:xfrm>
              <a:off x="4002736" y="175588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sp>
          <p:nvSpPr>
            <p:cNvPr id="11" name="Oval 10"/>
            <p:cNvSpPr/>
            <p:nvPr userDrawn="1"/>
          </p:nvSpPr>
          <p:spPr bwMode="auto">
            <a:xfrm>
              <a:off x="6193147" y="1755885"/>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sp>
          <p:nvSpPr>
            <p:cNvPr id="12" name="Oval 11"/>
            <p:cNvSpPr/>
            <p:nvPr userDrawn="1"/>
          </p:nvSpPr>
          <p:spPr bwMode="auto">
            <a:xfrm>
              <a:off x="6193147" y="3886309"/>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sp>
          <p:nvSpPr>
            <p:cNvPr id="13" name="Oval 12"/>
            <p:cNvSpPr/>
            <p:nvPr userDrawn="1"/>
          </p:nvSpPr>
          <p:spPr bwMode="auto">
            <a:xfrm>
              <a:off x="4002736" y="388630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grpSp>
      <p:sp>
        <p:nvSpPr>
          <p:cNvPr id="14" name="Content Placeholder 2"/>
          <p:cNvSpPr>
            <a:spLocks noGrp="1"/>
          </p:cNvSpPr>
          <p:nvPr userDrawn="1">
            <p:ph idx="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userDrawn="1">
            <p:ph idx="10"/>
          </p:nvPr>
        </p:nvSpPr>
        <p:spPr>
          <a:xfrm>
            <a:off x="4012772" y="1736724"/>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1"/>
          </p:nvPr>
        </p:nvSpPr>
        <p:spPr>
          <a:xfrm>
            <a:off x="6197375" y="1736724"/>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2"/>
          </p:nvPr>
        </p:nvSpPr>
        <p:spPr>
          <a:xfrm>
            <a:off x="4012772" y="3868603"/>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3"/>
          </p:nvPr>
        </p:nvSpPr>
        <p:spPr>
          <a:xfrm>
            <a:off x="6197375" y="3868603"/>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6875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0" name="Content Placeholder 2"/>
          <p:cNvSpPr>
            <a:spLocks noGrp="1"/>
          </p:cNvSpPr>
          <p:nvPr>
            <p:ph idx="10"/>
          </p:nvPr>
        </p:nvSpPr>
        <p:spPr>
          <a:xfrm>
            <a:off x="4660233" y="1513945"/>
            <a:ext cx="3691606" cy="4578879"/>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1"/>
          </p:nvPr>
        </p:nvSpPr>
        <p:spPr>
          <a:xfrm>
            <a:off x="754587" y="1513946"/>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2"/>
          </p:nvPr>
        </p:nvSpPr>
        <p:spPr>
          <a:xfrm>
            <a:off x="754587" y="2678233"/>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3"/>
          </p:nvPr>
        </p:nvSpPr>
        <p:spPr>
          <a:xfrm>
            <a:off x="754587" y="3842520"/>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4"/>
          </p:nvPr>
        </p:nvSpPr>
        <p:spPr>
          <a:xfrm>
            <a:off x="754587" y="5006808"/>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80618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0" name="Content Placeholder 2"/>
          <p:cNvSpPr>
            <a:spLocks noGrp="1"/>
          </p:cNvSpPr>
          <p:nvPr>
            <p:ph idx="11"/>
          </p:nvPr>
        </p:nvSpPr>
        <p:spPr>
          <a:xfrm>
            <a:off x="750884" y="1513945"/>
            <a:ext cx="2041529" cy="28793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2"/>
          </p:nvPr>
        </p:nvSpPr>
        <p:spPr>
          <a:xfrm>
            <a:off x="2895600" y="1513946"/>
            <a:ext cx="5492750" cy="2879334"/>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3"/>
          </p:nvPr>
        </p:nvSpPr>
        <p:spPr>
          <a:xfrm>
            <a:off x="750884" y="4481512"/>
            <a:ext cx="7637466" cy="1611312"/>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89856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9" name="Content Placeholder 2"/>
          <p:cNvSpPr>
            <a:spLocks noGrp="1"/>
          </p:cNvSpPr>
          <p:nvPr>
            <p:ph idx="12"/>
          </p:nvPr>
        </p:nvSpPr>
        <p:spPr>
          <a:xfrm>
            <a:off x="3682999" y="1513946"/>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3"/>
          </p:nvPr>
        </p:nvSpPr>
        <p:spPr>
          <a:xfrm>
            <a:off x="3682999" y="3061487"/>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1" name="Content Placeholder 2"/>
          <p:cNvSpPr>
            <a:spLocks noGrp="1"/>
          </p:cNvSpPr>
          <p:nvPr>
            <p:ph idx="14"/>
          </p:nvPr>
        </p:nvSpPr>
        <p:spPr>
          <a:xfrm>
            <a:off x="3682999" y="4609027"/>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a:off x="755651" y="1513946"/>
            <a:ext cx="2852738" cy="4578879"/>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49762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0" name="Content Placeholder 2"/>
          <p:cNvSpPr>
            <a:spLocks noGrp="1"/>
          </p:cNvSpPr>
          <p:nvPr>
            <p:ph idx="12"/>
          </p:nvPr>
        </p:nvSpPr>
        <p:spPr>
          <a:xfrm>
            <a:off x="4612104" y="1513946"/>
            <a:ext cx="3776245" cy="2815834"/>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51" y="1513945"/>
            <a:ext cx="1835149" cy="28158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a:off x="755650" y="4418012"/>
            <a:ext cx="7632699" cy="1674812"/>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2683877" y="1513945"/>
            <a:ext cx="1835149" cy="28158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161348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502606"/>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7"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0"/>
          </p:nvPr>
        </p:nvSpPr>
        <p:spPr>
          <a:xfrm>
            <a:off x="760416" y="5125507"/>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3"/>
          </p:nvPr>
        </p:nvSpPr>
        <p:spPr>
          <a:xfrm flipH="1">
            <a:off x="503236" y="2502605"/>
            <a:ext cx="8137526" cy="258762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40360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2" r:id="rId4"/>
    <p:sldLayoutId id="2147483671" r:id="rId5"/>
    <p:sldLayoutId id="2147483667" r:id="rId6"/>
    <p:sldLayoutId id="2147483668" r:id="rId7"/>
    <p:sldLayoutId id="2147483669" r:id="rId8"/>
    <p:sldLayoutId id="2147483670" r:id="rId9"/>
    <p:sldLayoutId id="2147483673" r:id="rId10"/>
    <p:sldLayoutId id="2147483674" r:id="rId11"/>
    <p:sldLayoutId id="2147483663" r:id="rId12"/>
    <p:sldLayoutId id="2147483666" r:id="rId13"/>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6753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Charles Rennie Mackintosh</a:t>
            </a:r>
          </a:p>
        </p:txBody>
      </p:sp>
      <p:grpSp>
        <p:nvGrpSpPr>
          <p:cNvPr id="6" name="Group 5"/>
          <p:cNvGrpSpPr/>
          <p:nvPr/>
        </p:nvGrpSpPr>
        <p:grpSpPr>
          <a:xfrm>
            <a:off x="755650" y="1627036"/>
            <a:ext cx="4967817" cy="778932"/>
            <a:chOff x="755650" y="1627036"/>
            <a:chExt cx="4967817" cy="778932"/>
          </a:xfrm>
        </p:grpSpPr>
        <p:sp>
          <p:nvSpPr>
            <p:cNvPr id="3" name="Rectangle 2"/>
            <p:cNvSpPr/>
            <p:nvPr/>
          </p:nvSpPr>
          <p:spPr>
            <a:xfrm>
              <a:off x="755650" y="1627036"/>
              <a:ext cx="4967817" cy="77893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3383" y="1693336"/>
              <a:ext cx="4798482" cy="646331"/>
            </a:xfrm>
            <a:prstGeom prst="rect">
              <a:avLst/>
            </a:prstGeom>
            <a:noFill/>
          </p:spPr>
          <p:txBody>
            <a:bodyPr wrap="square" rtlCol="0">
              <a:spAutoFit/>
            </a:bodyPr>
            <a:lstStyle/>
            <a:p>
              <a:r>
                <a:rPr lang="en-GB" dirty="0"/>
                <a:t>Charles Rennie Mackintosh was born in Glasgow on 7th June 1868.</a:t>
              </a:r>
            </a:p>
          </p:txBody>
        </p:sp>
      </p:grpSp>
      <p:grpSp>
        <p:nvGrpSpPr>
          <p:cNvPr id="9" name="Group 8"/>
          <p:cNvGrpSpPr/>
          <p:nvPr/>
        </p:nvGrpSpPr>
        <p:grpSpPr>
          <a:xfrm>
            <a:off x="755650" y="2472267"/>
            <a:ext cx="4967817" cy="1905000"/>
            <a:chOff x="755650" y="2472267"/>
            <a:chExt cx="4967817" cy="1905000"/>
          </a:xfrm>
        </p:grpSpPr>
        <p:sp>
          <p:nvSpPr>
            <p:cNvPr id="7" name="Rectangle 6"/>
            <p:cNvSpPr/>
            <p:nvPr/>
          </p:nvSpPr>
          <p:spPr>
            <a:xfrm>
              <a:off x="755650" y="2472267"/>
              <a:ext cx="4967817" cy="1905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823383" y="2563252"/>
              <a:ext cx="4798483" cy="1754326"/>
            </a:xfrm>
            <a:prstGeom prst="rect">
              <a:avLst/>
            </a:prstGeom>
            <a:noFill/>
          </p:spPr>
          <p:txBody>
            <a:bodyPr wrap="square" rtlCol="0">
              <a:spAutoFit/>
            </a:bodyPr>
            <a:lstStyle/>
            <a:p>
              <a:r>
                <a:rPr lang="en-GB" dirty="0"/>
                <a:t>Charles became an apprentice architect for a company in Glasgow. He enrolled in evening classes at Glasgow School of Art in the 1890s. His talent grew and he won prizes for his work, including an award that allowed him to take a tour of Italy to study the architecture.</a:t>
              </a:r>
            </a:p>
          </p:txBody>
        </p:sp>
      </p:gr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5888"/>
          <a:stretch/>
        </p:blipFill>
        <p:spPr>
          <a:xfrm>
            <a:off x="5791200" y="1627037"/>
            <a:ext cx="2597149" cy="2741764"/>
          </a:xfrm>
          <a:prstGeom prst="rect">
            <a:avLst/>
          </a:prstGeom>
        </p:spPr>
      </p:pic>
      <p:grpSp>
        <p:nvGrpSpPr>
          <p:cNvPr id="12" name="Group 11"/>
          <p:cNvGrpSpPr/>
          <p:nvPr/>
        </p:nvGrpSpPr>
        <p:grpSpPr>
          <a:xfrm>
            <a:off x="755649" y="4443566"/>
            <a:ext cx="7632700" cy="1649259"/>
            <a:chOff x="755649" y="4443566"/>
            <a:chExt cx="7632700" cy="1649259"/>
          </a:xfrm>
        </p:grpSpPr>
        <p:sp>
          <p:nvSpPr>
            <p:cNvPr id="10" name="Rectangle 9"/>
            <p:cNvSpPr/>
            <p:nvPr/>
          </p:nvSpPr>
          <p:spPr>
            <a:xfrm>
              <a:off x="755649" y="4443566"/>
              <a:ext cx="7632700" cy="16492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823383" y="4518334"/>
              <a:ext cx="7465484" cy="1477328"/>
            </a:xfrm>
            <a:prstGeom prst="rect">
              <a:avLst/>
            </a:prstGeom>
            <a:noFill/>
          </p:spPr>
          <p:txBody>
            <a:bodyPr wrap="square" rtlCol="0">
              <a:spAutoFit/>
            </a:bodyPr>
            <a:lstStyle/>
            <a:p>
              <a:r>
                <a:rPr lang="en-GB" dirty="0"/>
                <a:t>Charles also met three friends at the School of Art. The group became known as ‘The Four’. They were Charles, James Herbert McNair, and the sisters; Margaret and Frances Macdonald. They produced new art and designs which became known as the ‘Glasgow Style’. In 1899 McNair and Frances Macdonald married. Charles married Margaret Macdonald the following year.</a:t>
              </a:r>
            </a:p>
          </p:txBody>
        </p:sp>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673600" y="1394384"/>
            <a:ext cx="3714750" cy="469844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dirty="0"/>
              <a:t>Charles Rennie Mackintosh</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452" y="1656849"/>
            <a:ext cx="1759661" cy="4080374"/>
          </a:xfrm>
          <a:prstGeom prst="rect">
            <a:avLst/>
          </a:prstGeom>
          <a:effectLst>
            <a:outerShdw blurRad="50800" dist="38100" dir="2700000" algn="tl" rotWithShape="0">
              <a:prstClr val="black">
                <a:alpha val="40000"/>
              </a:prstClr>
            </a:outerShdw>
          </a:effectLst>
        </p:spPr>
      </p:pic>
      <p:sp>
        <p:nvSpPr>
          <p:cNvPr id="3" name="Rectangle 2"/>
          <p:cNvSpPr/>
          <p:nvPr/>
        </p:nvSpPr>
        <p:spPr>
          <a:xfrm>
            <a:off x="755650" y="1394385"/>
            <a:ext cx="3816350" cy="137421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14915" y="1478987"/>
            <a:ext cx="3689351" cy="1200329"/>
          </a:xfrm>
          <a:prstGeom prst="rect">
            <a:avLst/>
          </a:prstGeom>
          <a:noFill/>
        </p:spPr>
        <p:txBody>
          <a:bodyPr wrap="square" rtlCol="0">
            <a:spAutoFit/>
          </a:bodyPr>
          <a:lstStyle/>
          <a:p>
            <a:r>
              <a:rPr lang="en-GB" dirty="0"/>
              <a:t>As well as architecture, Mackintosh designed furniture and produced other art work such as posters and water colours. </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10909" t="-524" r="10477" b="6714"/>
          <a:stretch/>
        </p:blipFill>
        <p:spPr>
          <a:xfrm>
            <a:off x="745067" y="2861733"/>
            <a:ext cx="3826934" cy="3031067"/>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7285" y="1656849"/>
            <a:ext cx="1402629" cy="4080374"/>
          </a:xfrm>
          <a:prstGeom prst="rect">
            <a:avLst/>
          </a:prstGeom>
          <a:effectLst>
            <a:outerShdw blurRad="50800" dist="38100" dir="2700000" algn="tl" rotWithShape="0">
              <a:prstClr val="black">
                <a:alpha val="40000"/>
              </a:prstClr>
            </a:outerShdw>
          </a:effectLst>
        </p:spPr>
      </p:pic>
      <p:sp>
        <p:nvSpPr>
          <p:cNvPr id="22" name="TextBox 21"/>
          <p:cNvSpPr txBox="1"/>
          <p:nvPr/>
        </p:nvSpPr>
        <p:spPr>
          <a:xfrm>
            <a:off x="755650" y="6177495"/>
            <a:ext cx="7632700" cy="184666"/>
          </a:xfrm>
          <a:prstGeom prst="rect">
            <a:avLst/>
          </a:prstGeom>
          <a:noFill/>
        </p:spPr>
        <p:txBody>
          <a:bodyPr wrap="square" rtlCol="0">
            <a:spAutoFit/>
          </a:bodyPr>
          <a:lstStyle/>
          <a:p>
            <a:pPr algn="ctr"/>
            <a:r>
              <a:rPr lang="en-GB" sz="600" dirty="0">
                <a:latin typeface="BPreplay" panose="02000503000000020004" pitchFamily="50" charset="0"/>
              </a:rPr>
              <a:t>Photos granted under creative commons licence, </a:t>
            </a:r>
            <a:r>
              <a:rPr lang="en-GB" sz="600" dirty="0" err="1">
                <a:latin typeface="BPreplay" panose="02000503000000020004" pitchFamily="50" charset="0"/>
              </a:rPr>
              <a:t>wikimedia</a:t>
            </a:r>
            <a:r>
              <a:rPr lang="en-GB" sz="600" dirty="0">
                <a:latin typeface="BPreplay" panose="02000503000000020004" pitchFamily="50" charset="0"/>
              </a:rPr>
              <a:t> - attribution</a:t>
            </a:r>
          </a:p>
        </p:txBody>
      </p:sp>
      <p:sp>
        <p:nvSpPr>
          <p:cNvPr id="23" name="TextBox 22"/>
          <p:cNvSpPr txBox="1"/>
          <p:nvPr/>
        </p:nvSpPr>
        <p:spPr>
          <a:xfrm>
            <a:off x="6757285" y="5765830"/>
            <a:ext cx="1402629" cy="307777"/>
          </a:xfrm>
          <a:prstGeom prst="rect">
            <a:avLst/>
          </a:prstGeom>
          <a:noFill/>
        </p:spPr>
        <p:txBody>
          <a:bodyPr wrap="square" rtlCol="0">
            <a:spAutoFit/>
          </a:bodyPr>
          <a:lstStyle/>
          <a:p>
            <a:pPr algn="ctr"/>
            <a:r>
              <a:rPr lang="en-GB" sz="700" dirty="0"/>
              <a:t>Scottish Musical Review, Poster 1896</a:t>
            </a:r>
          </a:p>
        </p:txBody>
      </p:sp>
      <p:sp>
        <p:nvSpPr>
          <p:cNvPr id="24" name="TextBox 23"/>
          <p:cNvSpPr txBox="1"/>
          <p:nvPr/>
        </p:nvSpPr>
        <p:spPr>
          <a:xfrm>
            <a:off x="4870453" y="5765830"/>
            <a:ext cx="1759660" cy="307777"/>
          </a:xfrm>
          <a:prstGeom prst="rect">
            <a:avLst/>
          </a:prstGeom>
          <a:noFill/>
        </p:spPr>
        <p:txBody>
          <a:bodyPr wrap="square" rtlCol="0">
            <a:spAutoFit/>
          </a:bodyPr>
          <a:lstStyle/>
          <a:p>
            <a:pPr algn="ctr"/>
            <a:r>
              <a:rPr lang="en-GB" sz="700" dirty="0"/>
              <a:t>In Fairyland, Watercolour, </a:t>
            </a:r>
          </a:p>
          <a:p>
            <a:pPr algn="ctr"/>
            <a:r>
              <a:rPr lang="en-GB" sz="700" dirty="0"/>
              <a:t>1897</a:t>
            </a:r>
          </a:p>
        </p:txBody>
      </p:sp>
      <p:sp>
        <p:nvSpPr>
          <p:cNvPr id="26" name="TextBox 25"/>
          <p:cNvSpPr txBox="1"/>
          <p:nvPr/>
        </p:nvSpPr>
        <p:spPr>
          <a:xfrm>
            <a:off x="764117" y="5901939"/>
            <a:ext cx="3790778" cy="307777"/>
          </a:xfrm>
          <a:prstGeom prst="rect">
            <a:avLst/>
          </a:prstGeom>
          <a:noFill/>
        </p:spPr>
        <p:txBody>
          <a:bodyPr wrap="square" rtlCol="0">
            <a:spAutoFit/>
          </a:bodyPr>
          <a:lstStyle/>
          <a:p>
            <a:pPr algn="ctr"/>
            <a:r>
              <a:rPr lang="en-GB" sz="700" dirty="0"/>
              <a:t>The Room  de Luxe at The Willow Tearooms, Glasgow</a:t>
            </a:r>
          </a:p>
          <a:p>
            <a:pPr algn="ctr"/>
            <a:r>
              <a:rPr lang="en-GB" sz="700" dirty="0"/>
              <a:t>Designed 1903</a:t>
            </a:r>
          </a:p>
        </p:txBody>
      </p:sp>
    </p:spTree>
    <p:extLst>
      <p:ext uri="{BB962C8B-B14F-4D97-AF65-F5344CB8AC3E}">
        <p14:creationId xmlns:p14="http://schemas.microsoft.com/office/powerpoint/2010/main" val="318243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Charles Rennie Mackintosh</a:t>
            </a:r>
          </a:p>
        </p:txBody>
      </p:sp>
      <p:sp>
        <p:nvSpPr>
          <p:cNvPr id="3" name="Rectangle 2"/>
          <p:cNvSpPr/>
          <p:nvPr/>
        </p:nvSpPr>
        <p:spPr>
          <a:xfrm>
            <a:off x="755650" y="1627036"/>
            <a:ext cx="4265083" cy="21744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23383" y="1693335"/>
            <a:ext cx="4129617" cy="2031325"/>
          </a:xfrm>
          <a:prstGeom prst="rect">
            <a:avLst/>
          </a:prstGeom>
          <a:noFill/>
        </p:spPr>
        <p:txBody>
          <a:bodyPr wrap="square" rtlCol="0">
            <a:spAutoFit/>
          </a:bodyPr>
          <a:lstStyle/>
          <a:p>
            <a:r>
              <a:rPr lang="en-GB" dirty="0"/>
              <a:t>In 1896 he was asked to design a new building for the Glasgow School of Art. He designed Glasgow’s Queen’s Cross Church and the Scotland Street School. Mackintosh also designed  two large private houses, '</a:t>
            </a:r>
            <a:r>
              <a:rPr lang="en-GB" dirty="0" err="1"/>
              <a:t>Windyhill</a:t>
            </a:r>
            <a:r>
              <a:rPr lang="en-GB" dirty="0"/>
              <a:t>' in </a:t>
            </a:r>
            <a:r>
              <a:rPr lang="en-GB" dirty="0" err="1"/>
              <a:t>Kilmacolm</a:t>
            </a:r>
            <a:r>
              <a:rPr lang="en-GB" dirty="0"/>
              <a:t> and 'The Hill House' in </a:t>
            </a:r>
            <a:r>
              <a:rPr lang="en-GB" dirty="0" err="1"/>
              <a:t>Helensburgh</a:t>
            </a:r>
            <a:r>
              <a:rPr lang="en-GB" dirty="0"/>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505327" y="2210178"/>
            <a:ext cx="4466163" cy="3299883"/>
          </a:xfrm>
          <a:prstGeom prst="rect">
            <a:avLst/>
          </a:prstGeom>
        </p:spPr>
      </p:pic>
      <p:sp>
        <p:nvSpPr>
          <p:cNvPr id="13" name="Rectangle 12"/>
          <p:cNvSpPr/>
          <p:nvPr/>
        </p:nvSpPr>
        <p:spPr>
          <a:xfrm>
            <a:off x="5088467" y="5799667"/>
            <a:ext cx="3299883" cy="29315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088467" y="5799667"/>
            <a:ext cx="3299883" cy="307777"/>
          </a:xfrm>
          <a:prstGeom prst="rect">
            <a:avLst/>
          </a:prstGeom>
          <a:noFill/>
        </p:spPr>
        <p:txBody>
          <a:bodyPr wrap="square" rtlCol="0">
            <a:spAutoFit/>
          </a:bodyPr>
          <a:lstStyle/>
          <a:p>
            <a:pPr algn="ctr"/>
            <a:r>
              <a:rPr lang="en-GB" sz="1400" dirty="0"/>
              <a:t>Glasgow School of Art</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b="16413"/>
          <a:stretch/>
        </p:blipFill>
        <p:spPr>
          <a:xfrm>
            <a:off x="755650" y="3867834"/>
            <a:ext cx="4265083" cy="2228166"/>
          </a:xfrm>
          <a:prstGeom prst="rect">
            <a:avLst/>
          </a:prstGeom>
        </p:spPr>
      </p:pic>
      <p:sp>
        <p:nvSpPr>
          <p:cNvPr id="18" name="Rectangle 17"/>
          <p:cNvSpPr/>
          <p:nvPr/>
        </p:nvSpPr>
        <p:spPr>
          <a:xfrm>
            <a:off x="755650" y="5814286"/>
            <a:ext cx="4265083" cy="29315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238249" y="5814286"/>
            <a:ext cx="3299883" cy="307777"/>
          </a:xfrm>
          <a:prstGeom prst="rect">
            <a:avLst/>
          </a:prstGeom>
          <a:noFill/>
        </p:spPr>
        <p:txBody>
          <a:bodyPr wrap="square" rtlCol="0">
            <a:spAutoFit/>
          </a:bodyPr>
          <a:lstStyle/>
          <a:p>
            <a:pPr algn="ctr"/>
            <a:r>
              <a:rPr lang="en-GB" sz="1400" dirty="0"/>
              <a:t>Scotland Street School Windows</a:t>
            </a:r>
          </a:p>
        </p:txBody>
      </p:sp>
      <p:sp>
        <p:nvSpPr>
          <p:cNvPr id="19" name="TextBox 18"/>
          <p:cNvSpPr txBox="1"/>
          <p:nvPr/>
        </p:nvSpPr>
        <p:spPr>
          <a:xfrm>
            <a:off x="755650" y="6177495"/>
            <a:ext cx="7632700" cy="184666"/>
          </a:xfrm>
          <a:prstGeom prst="rect">
            <a:avLst/>
          </a:prstGeom>
          <a:noFill/>
        </p:spPr>
        <p:txBody>
          <a:bodyPr wrap="square" rtlCol="0">
            <a:spAutoFit/>
          </a:bodyPr>
          <a:lstStyle/>
          <a:p>
            <a:pPr algn="ctr"/>
            <a:r>
              <a:rPr lang="en-GB" sz="600" dirty="0">
                <a:latin typeface="BPreplay" panose="02000503000000020004" pitchFamily="50" charset="0"/>
              </a:rPr>
              <a:t>Photos courtesy of Jean-Pierre </a:t>
            </a:r>
            <a:r>
              <a:rPr lang="en-GB" sz="600" dirty="0" err="1">
                <a:latin typeface="BPreplay" panose="02000503000000020004" pitchFamily="50" charset="0"/>
              </a:rPr>
              <a:t>Dalbera</a:t>
            </a:r>
            <a:r>
              <a:rPr lang="en-GB" sz="600" dirty="0">
                <a:latin typeface="BPreplay" panose="02000503000000020004" pitchFamily="50" charset="0"/>
              </a:rPr>
              <a:t> (@flickr.com) - granted under creative commons licence - attribution</a:t>
            </a:r>
          </a:p>
        </p:txBody>
      </p:sp>
    </p:spTree>
    <p:extLst>
      <p:ext uri="{BB962C8B-B14F-4D97-AF65-F5344CB8AC3E}">
        <p14:creationId xmlns:p14="http://schemas.microsoft.com/office/powerpoint/2010/main" val="14265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59883" y="3653092"/>
            <a:ext cx="3812117" cy="244152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69661" y="728663"/>
            <a:ext cx="8220075" cy="994306"/>
          </a:xfrm>
        </p:spPr>
        <p:txBody>
          <a:bodyPr/>
          <a:lstStyle/>
          <a:p>
            <a:r>
              <a:rPr lang="en-GB" dirty="0"/>
              <a:t>Charles Rennie Mackintosh</a:t>
            </a:r>
          </a:p>
        </p:txBody>
      </p:sp>
      <p:sp>
        <p:nvSpPr>
          <p:cNvPr id="3" name="Rectangle 2"/>
          <p:cNvSpPr/>
          <p:nvPr/>
        </p:nvSpPr>
        <p:spPr>
          <a:xfrm>
            <a:off x="763349" y="1913846"/>
            <a:ext cx="3816350" cy="160723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31082" y="1980145"/>
            <a:ext cx="3553884" cy="1477328"/>
          </a:xfrm>
          <a:prstGeom prst="rect">
            <a:avLst/>
          </a:prstGeom>
          <a:noFill/>
        </p:spPr>
        <p:txBody>
          <a:bodyPr wrap="square" rtlCol="0">
            <a:spAutoFit/>
          </a:bodyPr>
          <a:lstStyle/>
          <a:p>
            <a:r>
              <a:rPr lang="en-GB" dirty="0"/>
              <a:t>A Glasgow woman, Miss Catherine Cranston, asked Mackintosh to design the interior of her tearooms. These were designed and furnished between 1896 and 1917. </a:t>
            </a:r>
          </a:p>
        </p:txBody>
      </p:sp>
      <p:grpSp>
        <p:nvGrpSpPr>
          <p:cNvPr id="8" name="Group 7"/>
          <p:cNvGrpSpPr/>
          <p:nvPr/>
        </p:nvGrpSpPr>
        <p:grpSpPr>
          <a:xfrm>
            <a:off x="4722864" y="3643631"/>
            <a:ext cx="3665486" cy="2466128"/>
            <a:chOff x="4722864" y="3369734"/>
            <a:chExt cx="3665486" cy="2466128"/>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2864" y="3369734"/>
              <a:ext cx="3665486" cy="2450987"/>
            </a:xfrm>
            <a:prstGeom prst="rect">
              <a:avLst/>
            </a:prstGeom>
          </p:spPr>
        </p:pic>
        <p:sp>
          <p:nvSpPr>
            <p:cNvPr id="13" name="Rectangle 12"/>
            <p:cNvSpPr/>
            <p:nvPr/>
          </p:nvSpPr>
          <p:spPr>
            <a:xfrm>
              <a:off x="4722864" y="5528085"/>
              <a:ext cx="3665486" cy="29315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809067" y="5528085"/>
              <a:ext cx="3496733" cy="307777"/>
            </a:xfrm>
            <a:prstGeom prst="rect">
              <a:avLst/>
            </a:prstGeom>
            <a:noFill/>
          </p:spPr>
          <p:txBody>
            <a:bodyPr wrap="square" rtlCol="0">
              <a:spAutoFit/>
            </a:bodyPr>
            <a:lstStyle/>
            <a:p>
              <a:pPr algn="ctr"/>
              <a:r>
                <a:rPr lang="en-GB" sz="1400" dirty="0"/>
                <a:t>Miss Cranston’s Tearooms</a:t>
              </a:r>
            </a:p>
          </p:txBody>
        </p:sp>
      </p:gr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29" t="13990" r="-229" b="27704"/>
          <a:stretch/>
        </p:blipFill>
        <p:spPr>
          <a:xfrm>
            <a:off x="4722864" y="1903944"/>
            <a:ext cx="3665486" cy="1617134"/>
          </a:xfrm>
          <a:prstGeom prst="rect">
            <a:avLst/>
          </a:prstGeom>
        </p:spPr>
      </p:pic>
      <p:sp>
        <p:nvSpPr>
          <p:cNvPr id="6" name="Rectangle 5"/>
          <p:cNvSpPr/>
          <p:nvPr/>
        </p:nvSpPr>
        <p:spPr>
          <a:xfrm>
            <a:off x="823383" y="3723950"/>
            <a:ext cx="3460747" cy="2294467"/>
          </a:xfrm>
          <a:prstGeom prst="rect">
            <a:avLst/>
          </a:prstGeom>
        </p:spPr>
        <p:txBody>
          <a:bodyPr wrap="square">
            <a:spAutoFit/>
          </a:bodyPr>
          <a:lstStyle/>
          <a:p>
            <a:r>
              <a:rPr lang="en-GB" dirty="0"/>
              <a:t>This opportunity gave Charles the freedom to experiment with his designs. He provided the tearooms with furniture (including his famous high-back chairs), light fittings, wall decorations and even the cutlery. You can still visit the tearooms in Glasgow today.</a:t>
            </a:r>
          </a:p>
        </p:txBody>
      </p:sp>
      <p:sp>
        <p:nvSpPr>
          <p:cNvPr id="19" name="TextBox 18"/>
          <p:cNvSpPr txBox="1"/>
          <p:nvPr/>
        </p:nvSpPr>
        <p:spPr>
          <a:xfrm>
            <a:off x="755650" y="6177495"/>
            <a:ext cx="7632700" cy="184666"/>
          </a:xfrm>
          <a:prstGeom prst="rect">
            <a:avLst/>
          </a:prstGeom>
          <a:noFill/>
        </p:spPr>
        <p:txBody>
          <a:bodyPr wrap="square" rtlCol="0">
            <a:spAutoFit/>
          </a:bodyPr>
          <a:lstStyle/>
          <a:p>
            <a:pPr algn="ctr"/>
            <a:r>
              <a:rPr lang="en-GB" sz="600" dirty="0">
                <a:latin typeface="BPreplay" panose="02000503000000020004" pitchFamily="50" charset="0"/>
              </a:rPr>
              <a:t>Photos courtesy of Jean-Pierre </a:t>
            </a:r>
            <a:r>
              <a:rPr lang="en-GB" sz="600" dirty="0" err="1">
                <a:latin typeface="BPreplay" panose="02000503000000020004" pitchFamily="50" charset="0"/>
              </a:rPr>
              <a:t>Dalbera</a:t>
            </a:r>
            <a:r>
              <a:rPr lang="en-GB" sz="600" dirty="0">
                <a:latin typeface="BPreplay" panose="02000503000000020004" pitchFamily="50" charset="0"/>
              </a:rPr>
              <a:t> and </a:t>
            </a:r>
            <a:r>
              <a:rPr lang="en-GB" sz="600" dirty="0" err="1">
                <a:latin typeface="BPreplay" panose="02000503000000020004" pitchFamily="50" charset="0"/>
              </a:rPr>
              <a:t>Asbjorn</a:t>
            </a:r>
            <a:r>
              <a:rPr lang="en-GB" sz="600" dirty="0">
                <a:latin typeface="BPreplay" panose="02000503000000020004" pitchFamily="50" charset="0"/>
              </a:rPr>
              <a:t> </a:t>
            </a:r>
            <a:r>
              <a:rPr lang="en-GB" sz="600" dirty="0" err="1">
                <a:latin typeface="BPreplay" panose="02000503000000020004" pitchFamily="50" charset="0"/>
              </a:rPr>
              <a:t>Fioden</a:t>
            </a:r>
            <a:r>
              <a:rPr lang="en-GB" sz="600" dirty="0">
                <a:latin typeface="BPreplay" panose="02000503000000020004" pitchFamily="50" charset="0"/>
              </a:rPr>
              <a:t> (@flickr.com) - granted under creative commons licence - attribution</a:t>
            </a:r>
          </a:p>
        </p:txBody>
      </p:sp>
    </p:spTree>
    <p:extLst>
      <p:ext uri="{BB962C8B-B14F-4D97-AF65-F5344CB8AC3E}">
        <p14:creationId xmlns:p14="http://schemas.microsoft.com/office/powerpoint/2010/main" val="3935975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50884" y="3606957"/>
            <a:ext cx="7637465" cy="248586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dirty="0"/>
              <a:t>Charles Rennie Mackintosh</a:t>
            </a:r>
          </a:p>
        </p:txBody>
      </p:sp>
      <p:sp>
        <p:nvSpPr>
          <p:cNvPr id="3" name="Rectangle 2"/>
          <p:cNvSpPr/>
          <p:nvPr/>
        </p:nvSpPr>
        <p:spPr>
          <a:xfrm>
            <a:off x="755650" y="1358047"/>
            <a:ext cx="7632700" cy="129449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14915" y="1394353"/>
            <a:ext cx="7573435" cy="1221880"/>
          </a:xfrm>
          <a:prstGeom prst="rect">
            <a:avLst/>
          </a:prstGeom>
          <a:noFill/>
        </p:spPr>
        <p:txBody>
          <a:bodyPr wrap="square" rtlCol="0">
            <a:spAutoFit/>
          </a:bodyPr>
          <a:lstStyle/>
          <a:p>
            <a:r>
              <a:rPr lang="en-GB" dirty="0"/>
              <a:t>In his own lifetime Mackintosh had just a handful of supporters and his work was not well known in Scotland. In Europe, however, Mackintosh's style was quickly appreciated and in Germany and Austria his work received the status that he never truly gained at home.</a:t>
            </a:r>
          </a:p>
        </p:txBody>
      </p:sp>
      <p:sp>
        <p:nvSpPr>
          <p:cNvPr id="9" name="Rectangle 8"/>
          <p:cNvSpPr/>
          <p:nvPr/>
        </p:nvSpPr>
        <p:spPr>
          <a:xfrm>
            <a:off x="755650" y="2706716"/>
            <a:ext cx="7632700" cy="8334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14915" y="2791318"/>
            <a:ext cx="7573435" cy="646331"/>
          </a:xfrm>
          <a:prstGeom prst="rect">
            <a:avLst/>
          </a:prstGeom>
          <a:noFill/>
        </p:spPr>
        <p:txBody>
          <a:bodyPr wrap="square" rtlCol="0">
            <a:spAutoFit/>
          </a:bodyPr>
          <a:lstStyle/>
          <a:p>
            <a:r>
              <a:rPr lang="en-GB" dirty="0"/>
              <a:t>Mackintosh’s designs were influenced by geometric shapes, the natural world, Scottish Baronial architecture, Celtic and Japanese art.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734" y="3756485"/>
            <a:ext cx="1265766" cy="2037963"/>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4251" y="3756486"/>
            <a:ext cx="1616499" cy="2037962"/>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5897" y="3759706"/>
            <a:ext cx="3522364" cy="2034742"/>
          </a:xfrm>
          <a:prstGeom prst="rect">
            <a:avLst/>
          </a:prstGeom>
          <a:effectLst>
            <a:outerShdw blurRad="50800" dist="38100" dir="2700000" algn="tl" rotWithShape="0">
              <a:prstClr val="black">
                <a:alpha val="40000"/>
              </a:prstClr>
            </a:outerShdw>
          </a:effectLst>
        </p:spPr>
      </p:pic>
      <p:sp>
        <p:nvSpPr>
          <p:cNvPr id="17" name="TextBox 16"/>
          <p:cNvSpPr txBox="1"/>
          <p:nvPr/>
        </p:nvSpPr>
        <p:spPr>
          <a:xfrm>
            <a:off x="755650" y="6177495"/>
            <a:ext cx="7632700" cy="184666"/>
          </a:xfrm>
          <a:prstGeom prst="rect">
            <a:avLst/>
          </a:prstGeom>
          <a:noFill/>
        </p:spPr>
        <p:txBody>
          <a:bodyPr wrap="square" rtlCol="0">
            <a:spAutoFit/>
          </a:bodyPr>
          <a:lstStyle/>
          <a:p>
            <a:pPr algn="ctr"/>
            <a:r>
              <a:rPr lang="en-GB" sz="600" dirty="0">
                <a:latin typeface="BPreplay" panose="02000503000000020004" pitchFamily="50" charset="0"/>
              </a:rPr>
              <a:t>Photos courtesy of Jean-Pierre </a:t>
            </a:r>
            <a:r>
              <a:rPr lang="en-GB" sz="600" dirty="0" err="1">
                <a:latin typeface="BPreplay" panose="02000503000000020004" pitchFamily="50" charset="0"/>
              </a:rPr>
              <a:t>Dalbera</a:t>
            </a:r>
            <a:r>
              <a:rPr lang="en-GB" sz="600" dirty="0">
                <a:latin typeface="BPreplay" panose="02000503000000020004" pitchFamily="50" charset="0"/>
              </a:rPr>
              <a:t> (@flickr.com) and </a:t>
            </a:r>
            <a:r>
              <a:rPr lang="en-GB" sz="600" dirty="0" err="1">
                <a:latin typeface="BPreplay" panose="02000503000000020004" pitchFamily="50" charset="0"/>
              </a:rPr>
              <a:t>wikimedia</a:t>
            </a:r>
            <a:r>
              <a:rPr lang="en-GB" sz="600" dirty="0">
                <a:latin typeface="BPreplay" panose="02000503000000020004" pitchFamily="50" charset="0"/>
              </a:rPr>
              <a:t> - granted under creative commons licence - attribution</a:t>
            </a:r>
          </a:p>
        </p:txBody>
      </p:sp>
      <p:sp>
        <p:nvSpPr>
          <p:cNvPr id="18" name="TextBox 17"/>
          <p:cNvSpPr txBox="1"/>
          <p:nvPr/>
        </p:nvSpPr>
        <p:spPr>
          <a:xfrm>
            <a:off x="1038414" y="5801982"/>
            <a:ext cx="1600200" cy="307777"/>
          </a:xfrm>
          <a:prstGeom prst="rect">
            <a:avLst/>
          </a:prstGeom>
          <a:noFill/>
        </p:spPr>
        <p:txBody>
          <a:bodyPr wrap="square" rtlCol="0">
            <a:spAutoFit/>
          </a:bodyPr>
          <a:lstStyle/>
          <a:p>
            <a:pPr algn="ctr"/>
            <a:r>
              <a:rPr lang="en-GB" sz="700" dirty="0"/>
              <a:t>Chaise de Charles Rennie Mackintosh</a:t>
            </a:r>
          </a:p>
          <a:p>
            <a:pPr algn="ctr"/>
            <a:r>
              <a:rPr lang="en-GB" sz="700" dirty="0"/>
              <a:t>1847</a:t>
            </a:r>
          </a:p>
        </p:txBody>
      </p:sp>
      <p:sp>
        <p:nvSpPr>
          <p:cNvPr id="22" name="TextBox 21"/>
          <p:cNvSpPr txBox="1"/>
          <p:nvPr/>
        </p:nvSpPr>
        <p:spPr>
          <a:xfrm>
            <a:off x="2638614" y="5806215"/>
            <a:ext cx="1600200" cy="307777"/>
          </a:xfrm>
          <a:prstGeom prst="rect">
            <a:avLst/>
          </a:prstGeom>
          <a:noFill/>
        </p:spPr>
        <p:txBody>
          <a:bodyPr wrap="square" rtlCol="0">
            <a:spAutoFit/>
          </a:bodyPr>
          <a:lstStyle/>
          <a:p>
            <a:pPr algn="ctr"/>
            <a:r>
              <a:rPr lang="en-GB" sz="700" dirty="0"/>
              <a:t>Domino Clock</a:t>
            </a:r>
          </a:p>
          <a:p>
            <a:pPr algn="ctr"/>
            <a:r>
              <a:rPr lang="en-GB" sz="700" dirty="0"/>
              <a:t>1917</a:t>
            </a:r>
          </a:p>
        </p:txBody>
      </p:sp>
      <p:sp>
        <p:nvSpPr>
          <p:cNvPr id="23" name="TextBox 22"/>
          <p:cNvSpPr txBox="1"/>
          <p:nvPr/>
        </p:nvSpPr>
        <p:spPr>
          <a:xfrm>
            <a:off x="5288680" y="5806215"/>
            <a:ext cx="1600200" cy="307777"/>
          </a:xfrm>
          <a:prstGeom prst="rect">
            <a:avLst/>
          </a:prstGeom>
          <a:noFill/>
        </p:spPr>
        <p:txBody>
          <a:bodyPr wrap="square" rtlCol="0">
            <a:spAutoFit/>
          </a:bodyPr>
          <a:lstStyle/>
          <a:p>
            <a:pPr algn="ctr"/>
            <a:r>
              <a:rPr lang="en-GB" sz="700" dirty="0"/>
              <a:t>Design for House for an Art Lover</a:t>
            </a:r>
          </a:p>
          <a:p>
            <a:pPr algn="ctr"/>
            <a:r>
              <a:rPr lang="en-GB" sz="700" dirty="0"/>
              <a:t>1901</a:t>
            </a:r>
          </a:p>
        </p:txBody>
      </p:sp>
    </p:spTree>
    <p:extLst>
      <p:ext uri="{BB962C8B-B14F-4D97-AF65-F5344CB8AC3E}">
        <p14:creationId xmlns:p14="http://schemas.microsoft.com/office/powerpoint/2010/main" val="2569814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969933" y="1947333"/>
            <a:ext cx="3418417" cy="41454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50884" y="1947333"/>
            <a:ext cx="4083583" cy="41454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47146" y="729120"/>
            <a:ext cx="8220075" cy="994306"/>
          </a:xfrm>
        </p:spPr>
        <p:txBody>
          <a:bodyPr/>
          <a:lstStyle/>
          <a:p>
            <a:r>
              <a:rPr lang="en-GB" dirty="0"/>
              <a:t>Charles Rennie Mackintosh</a:t>
            </a:r>
          </a:p>
        </p:txBody>
      </p:sp>
      <p:sp>
        <p:nvSpPr>
          <p:cNvPr id="4" name="TextBox 3"/>
          <p:cNvSpPr txBox="1"/>
          <p:nvPr/>
        </p:nvSpPr>
        <p:spPr>
          <a:xfrm>
            <a:off x="5194215" y="2184121"/>
            <a:ext cx="3043826" cy="2585323"/>
          </a:xfrm>
          <a:prstGeom prst="rect">
            <a:avLst/>
          </a:prstGeom>
          <a:noFill/>
        </p:spPr>
        <p:txBody>
          <a:bodyPr wrap="square" rtlCol="0">
            <a:spAutoFit/>
          </a:bodyPr>
          <a:lstStyle/>
          <a:p>
            <a:r>
              <a:rPr lang="en-GB" dirty="0"/>
              <a:t>Today Mackintosh-influenced artworks and designs, like his rose design, have become hugely popular and can be found on anything from fabric, to home accessories, stained glass, bags, wallpaper, to furniture, jewellery and even food!</a:t>
            </a:r>
          </a:p>
        </p:txBody>
      </p:sp>
      <p:sp>
        <p:nvSpPr>
          <p:cNvPr id="10" name="TextBox 9"/>
          <p:cNvSpPr txBox="1"/>
          <p:nvPr/>
        </p:nvSpPr>
        <p:spPr>
          <a:xfrm>
            <a:off x="5194215" y="4871045"/>
            <a:ext cx="3043826" cy="646331"/>
          </a:xfrm>
          <a:prstGeom prst="rect">
            <a:avLst/>
          </a:prstGeom>
          <a:noFill/>
        </p:spPr>
        <p:txBody>
          <a:bodyPr wrap="square" rtlCol="0">
            <a:spAutoFit/>
          </a:bodyPr>
          <a:lstStyle/>
          <a:p>
            <a:r>
              <a:rPr lang="en-GB" dirty="0"/>
              <a:t>Mackintosh died in London on December 10th 1928.</a:t>
            </a:r>
          </a:p>
        </p:txBody>
      </p:sp>
      <p:sp>
        <p:nvSpPr>
          <p:cNvPr id="17" name="TextBox 16"/>
          <p:cNvSpPr txBox="1"/>
          <p:nvPr/>
        </p:nvSpPr>
        <p:spPr>
          <a:xfrm>
            <a:off x="755650" y="6177495"/>
            <a:ext cx="7632700" cy="184666"/>
          </a:xfrm>
          <a:prstGeom prst="rect">
            <a:avLst/>
          </a:prstGeom>
          <a:noFill/>
        </p:spPr>
        <p:txBody>
          <a:bodyPr wrap="square" rtlCol="0">
            <a:spAutoFit/>
          </a:bodyPr>
          <a:lstStyle/>
          <a:p>
            <a:pPr algn="ctr"/>
            <a:r>
              <a:rPr lang="en-GB" sz="600" dirty="0">
                <a:latin typeface="BPreplay" panose="02000503000000020004" pitchFamily="50" charset="0"/>
              </a:rPr>
              <a:t>Photos courtesy of Tony </a:t>
            </a:r>
            <a:r>
              <a:rPr lang="en-GB" sz="600" dirty="0" err="1">
                <a:latin typeface="BPreplay" panose="02000503000000020004" pitchFamily="50" charset="0"/>
              </a:rPr>
              <a:t>Hisgett</a:t>
            </a:r>
            <a:r>
              <a:rPr lang="en-GB" sz="600" dirty="0">
                <a:latin typeface="BPreplay" panose="02000503000000020004" pitchFamily="50" charset="0"/>
              </a:rPr>
              <a:t> (@flickr.com) - granted under creative commons licence - attribution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46" y="2302934"/>
            <a:ext cx="3443202" cy="3565984"/>
          </a:xfrm>
          <a:prstGeom prst="rect">
            <a:avLst/>
          </a:prstGeom>
        </p:spPr>
      </p:pic>
    </p:spTree>
    <p:extLst>
      <p:ext uri="{BB962C8B-B14F-4D97-AF65-F5344CB8AC3E}">
        <p14:creationId xmlns:p14="http://schemas.microsoft.com/office/powerpoint/2010/main" val="216533487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1242</TotalTime>
  <Words>554</Words>
  <Application>Microsoft Office PowerPoint</Application>
  <PresentationFormat>On-screen Show (4:3)</PresentationFormat>
  <Paragraphs>36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BPreplay</vt:lpstr>
      <vt:lpstr>Sassoon Infant Md</vt:lpstr>
      <vt:lpstr>Arial</vt:lpstr>
      <vt:lpstr>Sassoon Infant Rg</vt:lpstr>
      <vt:lpstr>Office Theme</vt:lpstr>
      <vt:lpstr>PowerPoint Presentation</vt:lpstr>
      <vt:lpstr>Charles Rennie Mackintosh</vt:lpstr>
      <vt:lpstr>Charles Rennie Mackintosh</vt:lpstr>
      <vt:lpstr>Charles Rennie Mackintosh</vt:lpstr>
      <vt:lpstr>Charles Rennie Mackintosh</vt:lpstr>
      <vt:lpstr>Charles Rennie Mackintosh</vt:lpstr>
      <vt:lpstr>Charles Rennie Mackintosh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Cameron family</cp:lastModifiedBy>
  <cp:revision>109</cp:revision>
  <dcterms:created xsi:type="dcterms:W3CDTF">2014-10-01T16:09:27Z</dcterms:created>
  <dcterms:modified xsi:type="dcterms:W3CDTF">2020-06-26T13:42:59Z</dcterms:modified>
</cp:coreProperties>
</file>