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3" r:id="rId5"/>
    <p:sldMasterId id="2147483677" r:id="rId6"/>
    <p:sldMasterId id="2147483679" r:id="rId7"/>
    <p:sldMasterId id="2147483682" r:id="rId8"/>
  </p:sldMasterIdLst>
  <p:notesMasterIdLst>
    <p:notesMasterId r:id="rId18"/>
  </p:notesMasterIdLst>
  <p:sldIdLst>
    <p:sldId id="296" r:id="rId9"/>
    <p:sldId id="298" r:id="rId10"/>
    <p:sldId id="306" r:id="rId11"/>
    <p:sldId id="307" r:id="rId12"/>
    <p:sldId id="308" r:id="rId13"/>
    <p:sldId id="300" r:id="rId14"/>
    <p:sldId id="312" r:id="rId15"/>
    <p:sldId id="304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30/09/2021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30/09/2021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7.emf"/><Relationship Id="rId5" Type="http://schemas.openxmlformats.org/officeDocument/2006/relationships/image" Target="../media/image9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em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614733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410774"/>
            <a:ext cx="7497474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to complete the comparison.</a:t>
            </a:r>
          </a:p>
          <a:p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                   is __________ 			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than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 complete the comparisons.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	                  is __________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           is ___________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1398592" y="4646875"/>
            <a:ext cx="334957" cy="9351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86" y="1391697"/>
            <a:ext cx="361134" cy="5101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86" y="1365201"/>
            <a:ext cx="361134" cy="510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86" y="1696497"/>
            <a:ext cx="361134" cy="5101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58" y="1605841"/>
            <a:ext cx="361134" cy="5101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56" y="1174185"/>
            <a:ext cx="361134" cy="5101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37" y="1605841"/>
            <a:ext cx="361134" cy="5101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70" y="1312746"/>
            <a:ext cx="361134" cy="5101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48" y="1171705"/>
            <a:ext cx="361134" cy="5101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83" y="1405062"/>
            <a:ext cx="361134" cy="5101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62" y="1605840"/>
            <a:ext cx="361134" cy="5101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1284786" y="3236278"/>
            <a:ext cx="691175" cy="7233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1918146" y="3528235"/>
            <a:ext cx="691175" cy="7233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1259545" y="3885692"/>
            <a:ext cx="691175" cy="7233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5624316" y="3354511"/>
            <a:ext cx="691175" cy="7233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4990956" y="3460935"/>
            <a:ext cx="691175" cy="7233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2" t="23074" r="31995" b="33000"/>
          <a:stretch/>
        </p:blipFill>
        <p:spPr>
          <a:xfrm>
            <a:off x="1602674" y="4661807"/>
            <a:ext cx="334957" cy="935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5114755" y="4848602"/>
            <a:ext cx="691175" cy="7233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4482187" y="4778609"/>
            <a:ext cx="691175" cy="7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410774"/>
            <a:ext cx="7497474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to complete the comparison.</a:t>
            </a:r>
          </a:p>
          <a:p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                   is __________ 			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Use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than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 complete the comparisons.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	                  is __________ 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           is ___________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398592" y="4646875"/>
            <a:ext cx="334957" cy="9351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86" y="1391697"/>
            <a:ext cx="361134" cy="5101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86" y="1365201"/>
            <a:ext cx="361134" cy="5101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586" y="1696497"/>
            <a:ext cx="361134" cy="51019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58" y="1605841"/>
            <a:ext cx="361134" cy="5101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956" y="1174185"/>
            <a:ext cx="361134" cy="5101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37" y="1605841"/>
            <a:ext cx="361134" cy="51019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70" y="1312746"/>
            <a:ext cx="361134" cy="51019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48" y="1171705"/>
            <a:ext cx="361134" cy="5101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83" y="1405062"/>
            <a:ext cx="361134" cy="51019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62" y="1605840"/>
            <a:ext cx="361134" cy="5101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284786" y="3236278"/>
            <a:ext cx="691175" cy="7233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918146" y="3528235"/>
            <a:ext cx="691175" cy="72332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259545" y="3885692"/>
            <a:ext cx="691175" cy="7233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5624316" y="3354511"/>
            <a:ext cx="691175" cy="7233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4990956" y="3460935"/>
            <a:ext cx="691175" cy="7233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602674" y="4661807"/>
            <a:ext cx="334957" cy="9351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5114755" y="4848602"/>
            <a:ext cx="691175" cy="7233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4482187" y="4778609"/>
            <a:ext cx="691175" cy="7233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1028" y="1351161"/>
            <a:ext cx="156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dirty="0"/>
          </a:p>
        </p:txBody>
      </p:sp>
      <p:sp>
        <p:nvSpPr>
          <p:cNvPr id="30" name="Rectangle 29"/>
          <p:cNvSpPr/>
          <p:nvPr/>
        </p:nvSpPr>
        <p:spPr>
          <a:xfrm>
            <a:off x="2919663" y="3325075"/>
            <a:ext cx="2072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than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dirty="0"/>
          </a:p>
        </p:txBody>
      </p:sp>
      <p:sp>
        <p:nvSpPr>
          <p:cNvPr id="40" name="Rectangle 39"/>
          <p:cNvSpPr/>
          <p:nvPr/>
        </p:nvSpPr>
        <p:spPr>
          <a:xfrm>
            <a:off x="2592843" y="4749504"/>
            <a:ext cx="1560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88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58916" y="2357500"/>
            <a:ext cx="1053784" cy="1251353"/>
            <a:chOff x="860614" y="1683087"/>
            <a:chExt cx="1264023" cy="1401994"/>
          </a:xfrm>
        </p:grpSpPr>
        <p:sp>
          <p:nvSpPr>
            <p:cNvPr id="12" name="Cube 11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pencils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17475" y="2312606"/>
            <a:ext cx="1053784" cy="1251353"/>
            <a:chOff x="860614" y="1683087"/>
            <a:chExt cx="1264023" cy="1401994"/>
          </a:xfrm>
        </p:grpSpPr>
        <p:sp>
          <p:nvSpPr>
            <p:cNvPr id="16" name="Cube 15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pencils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74539" y="2350227"/>
            <a:ext cx="1053784" cy="1251353"/>
            <a:chOff x="860614" y="1683087"/>
            <a:chExt cx="1264023" cy="1401994"/>
          </a:xfrm>
        </p:grpSpPr>
        <p:sp>
          <p:nvSpPr>
            <p:cNvPr id="20" name="Cube 19"/>
            <p:cNvSpPr/>
            <p:nvPr/>
          </p:nvSpPr>
          <p:spPr>
            <a:xfrm>
              <a:off x="900955" y="1683087"/>
              <a:ext cx="1223682" cy="11430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84783" y="2155466"/>
              <a:ext cx="868456" cy="99077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60614" y="1931421"/>
              <a:ext cx="991046" cy="65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pencils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347" y="2946553"/>
            <a:ext cx="2542252" cy="11095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347" y="2251143"/>
            <a:ext cx="2542252" cy="11095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059" y="3992303"/>
            <a:ext cx="2542252" cy="11095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269" y="3229212"/>
            <a:ext cx="2542252" cy="1109568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03502" y="721637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</a:rPr>
              <a:t>Which class has the most pencils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03502" y="1488554"/>
            <a:ext cx="3022367" cy="295281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4472130" y="1488552"/>
            <a:ext cx="3022367" cy="4484571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1465190" y="1458430"/>
            <a:ext cx="209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</a:rPr>
              <a:t>Class 3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33818" y="1445172"/>
            <a:ext cx="2098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</a:rPr>
              <a:t>Class 4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130" y="5402718"/>
            <a:ext cx="1334433" cy="935965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051435" y="4623514"/>
            <a:ext cx="2112160" cy="846829"/>
          </a:xfrm>
          <a:prstGeom prst="wedgeRoundRectCallout">
            <a:avLst>
              <a:gd name="adj1" fmla="val -36142"/>
              <a:gd name="adj2" fmla="val 82431"/>
              <a:gd name="adj3" fmla="val 16667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2067340" y="4615249"/>
            <a:ext cx="2297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Class 4 has lots more pencils.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5524984" y="3758059"/>
            <a:ext cx="2108659" cy="1289541"/>
            <a:chOff x="5524984" y="3758059"/>
            <a:chExt cx="2108659" cy="128954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7534" y="3758059"/>
              <a:ext cx="1123587" cy="128183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259" y="3758059"/>
              <a:ext cx="1123587" cy="128183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984" y="3758059"/>
              <a:ext cx="1123587" cy="128183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810" y="3758059"/>
              <a:ext cx="1123587" cy="128183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056" y="3765761"/>
              <a:ext cx="1123587" cy="1281839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1927491" y="3494031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200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347" y="2934505"/>
            <a:ext cx="2542252" cy="110956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347" y="2239095"/>
            <a:ext cx="2542252" cy="110956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059" y="3980255"/>
            <a:ext cx="2542252" cy="110956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451926" y="4908182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145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44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5" grpId="0" animBg="1"/>
      <p:bldP spid="46" grpId="0"/>
      <p:bldP spid="48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03502" y="573720"/>
            <a:ext cx="6853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</a:rPr>
              <a:t>Who has made the greatest number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003502" y="1179273"/>
            <a:ext cx="3022367" cy="3972268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4472130" y="1179271"/>
            <a:ext cx="3022367" cy="3972269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210778" y="4320543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219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238" flipH="1">
            <a:off x="875726" y="3622764"/>
            <a:ext cx="1389408" cy="17607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641">
            <a:off x="6114065" y="3602495"/>
            <a:ext cx="1427798" cy="170311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281760" y="4320544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230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2465867" y="1397164"/>
            <a:ext cx="1200340" cy="125617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1314345" y="1382403"/>
            <a:ext cx="1200340" cy="125617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6101153" y="1424470"/>
            <a:ext cx="1200340" cy="125617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808" t="28591" r="18639" b="28089"/>
          <a:stretch/>
        </p:blipFill>
        <p:spPr>
          <a:xfrm>
            <a:off x="4900813" y="1424470"/>
            <a:ext cx="1200340" cy="125617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314345" y="2497956"/>
            <a:ext cx="454075" cy="128049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576343" y="2502812"/>
            <a:ext cx="454075" cy="12804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23576" y="2784068"/>
            <a:ext cx="1283727" cy="564252"/>
            <a:chOff x="5023576" y="3295054"/>
            <a:chExt cx="1658131" cy="732156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5023576" y="3300965"/>
              <a:ext cx="374404" cy="42987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5340308" y="3295054"/>
              <a:ext cx="374404" cy="42987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5657039" y="3300965"/>
              <a:ext cx="374404" cy="429872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5996641" y="3295054"/>
              <a:ext cx="374404" cy="42987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307303" y="3295054"/>
              <a:ext cx="374404" cy="42987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5031571" y="3597338"/>
              <a:ext cx="374404" cy="42987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5348303" y="3591427"/>
              <a:ext cx="374404" cy="429872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5665034" y="3597338"/>
              <a:ext cx="374404" cy="42987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04636" y="3591427"/>
              <a:ext cx="374404" cy="429872"/>
            </a:xfrm>
            <a:prstGeom prst="rect">
              <a:avLst/>
            </a:prstGeom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836668" y="2496549"/>
            <a:ext cx="454075" cy="128049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532280" y="2502812"/>
            <a:ext cx="454075" cy="128049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915614" y="5258073"/>
            <a:ext cx="6853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noProof="0" dirty="0">
                <a:solidFill>
                  <a:prstClr val="black"/>
                </a:solidFill>
                <a:latin typeface="Calibri" panose="020F0502020204030204" pitchFamily="34" charset="0"/>
              </a:rPr>
              <a:t>230 is </a:t>
            </a:r>
            <a:r>
              <a:rPr lang="en-GB" sz="3200" noProof="0" dirty="0">
                <a:solidFill>
                  <a:schemeClr val="accent1"/>
                </a:solidFill>
                <a:latin typeface="Calibri" panose="020F0502020204030204" pitchFamily="34" charset="0"/>
              </a:rPr>
              <a:t>greater than </a:t>
            </a:r>
            <a:r>
              <a:rPr lang="en-GB" sz="3200" noProof="0" dirty="0">
                <a:solidFill>
                  <a:prstClr val="black"/>
                </a:solidFill>
                <a:latin typeface="Calibri" panose="020F0502020204030204" pitchFamily="34" charset="0"/>
              </a:rPr>
              <a:t>219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219</a:t>
            </a:r>
            <a:r>
              <a:rPr kumimoji="0" lang="en-GB" sz="32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less than </a:t>
            </a:r>
            <a:r>
              <a:rPr kumimoji="0" lang="en-GB" sz="32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230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6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6769824" y="1169920"/>
            <a:ext cx="572283" cy="59890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6769824" y="1677456"/>
            <a:ext cx="572283" cy="59890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6769824" y="2182436"/>
            <a:ext cx="572283" cy="59890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5056641" y="2642694"/>
            <a:ext cx="572283" cy="59890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5056641" y="3150230"/>
            <a:ext cx="572283" cy="59890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5056641" y="3655210"/>
            <a:ext cx="572283" cy="59890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6126490" y="3248157"/>
            <a:ext cx="572283" cy="598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3168297" y="417294"/>
                <a:ext cx="3145915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4800" dirty="0">
                    <a:latin typeface="Comic Sans MS" panose="030F0702030302020204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4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97" y="417294"/>
                <a:ext cx="3145915" cy="535388"/>
              </a:xfrm>
              <a:prstGeom prst="rect">
                <a:avLst/>
              </a:prstGeom>
              <a:blipFill>
                <a:blip r:embed="rId6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025380" y="3294672"/>
            <a:ext cx="583400" cy="58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012951" y="1730323"/>
            <a:ext cx="583400" cy="58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983488" y="4870761"/>
            <a:ext cx="583400" cy="58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itle 1"/>
              <p:cNvSpPr txBox="1">
                <a:spLocks/>
              </p:cNvSpPr>
              <p:nvPr/>
            </p:nvSpPr>
            <p:spPr>
              <a:xfrm>
                <a:off x="1930007" y="3224303"/>
                <a:ext cx="835911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GB" sz="48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007" y="3224303"/>
                <a:ext cx="835911" cy="535388"/>
              </a:xfrm>
              <a:prstGeom prst="rect">
                <a:avLst/>
              </a:prstGeom>
              <a:blipFill>
                <a:blip r:embed="rId7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itle 1"/>
              <p:cNvSpPr txBox="1">
                <a:spLocks/>
              </p:cNvSpPr>
              <p:nvPr/>
            </p:nvSpPr>
            <p:spPr>
              <a:xfrm>
                <a:off x="1904104" y="1647216"/>
                <a:ext cx="752326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48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104" y="1647216"/>
                <a:ext cx="752326" cy="535388"/>
              </a:xfrm>
              <a:prstGeom prst="rect">
                <a:avLst/>
              </a:prstGeom>
              <a:blipFill>
                <a:blip r:embed="rId8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itle 1"/>
              <p:cNvSpPr txBox="1">
                <a:spLocks/>
              </p:cNvSpPr>
              <p:nvPr/>
            </p:nvSpPr>
            <p:spPr>
              <a:xfrm>
                <a:off x="1907604" y="4804993"/>
                <a:ext cx="764663" cy="535388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8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604" y="4804993"/>
                <a:ext cx="764663" cy="5353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5187157" y="2706276"/>
            <a:ext cx="2043065" cy="84133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194867" y="3574343"/>
            <a:ext cx="2035355" cy="67976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070471" y="1196652"/>
            <a:ext cx="2043065" cy="84133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078181" y="2064719"/>
            <a:ext cx="2035355" cy="67976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440304" y="4624936"/>
            <a:ext cx="163880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440304" y="5729279"/>
            <a:ext cx="1638801" cy="1474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4562" y="3126942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76403" y="3136909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6890" y="1581076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100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61314" y="1581075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300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6583" y="4722152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61314" y="4742804"/>
            <a:ext cx="134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5595733" y="1758129"/>
            <a:ext cx="572283" cy="59890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5618872" y="4628629"/>
            <a:ext cx="572283" cy="59890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5618872" y="5136165"/>
            <a:ext cx="572283" cy="59890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6384927" y="4628629"/>
            <a:ext cx="572283" cy="59890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08" t="28591" r="18639" b="28089"/>
          <a:stretch/>
        </p:blipFill>
        <p:spPr>
          <a:xfrm>
            <a:off x="6391419" y="5136165"/>
            <a:ext cx="572283" cy="598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03502" y="573720"/>
                <a:ext cx="68535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,</a:t>
                </a:r>
                <a14:m>
                  <m:oMath xmlns:m="http://schemas.openxmlformats.org/officeDocument/2006/math">
                    <m:r>
                      <a:rPr kumimoji="0" lang="en-GB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</m:t>
                    </m:r>
                    <m:r>
                      <a:rPr kumimoji="0" lang="en-GB" sz="3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or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to compare the numbers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02" y="573720"/>
                <a:ext cx="6853531" cy="584775"/>
              </a:xfrm>
              <a:prstGeom prst="rect">
                <a:avLst/>
              </a:prstGeom>
              <a:blipFill>
                <a:blip r:embed="rId5"/>
                <a:stretch>
                  <a:fillRect l="-801" t="-12500" r="-623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012604" y="4725911"/>
            <a:ext cx="13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14753" y="4778319"/>
            <a:ext cx="13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99846" y="5595869"/>
            <a:ext cx="6853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312 is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 than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321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1670820" y="1327307"/>
            <a:ext cx="1858245" cy="846829"/>
          </a:xfrm>
          <a:prstGeom prst="wedgeRoundRectCallout">
            <a:avLst>
              <a:gd name="adj1" fmla="val -36142"/>
              <a:gd name="adj2" fmla="val 82431"/>
              <a:gd name="adj3" fmla="val 1666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0820" y="1332487"/>
            <a:ext cx="1858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have used 6 counters!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5596961" y="1382257"/>
            <a:ext cx="1568846" cy="670332"/>
          </a:xfrm>
          <a:prstGeom prst="wedgeRoundRectCallout">
            <a:avLst>
              <a:gd name="adj1" fmla="val 39619"/>
              <a:gd name="adj2" fmla="val 80843"/>
              <a:gd name="adj3" fmla="val 16667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96961" y="1490939"/>
            <a:ext cx="156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have I!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903605" y="3056880"/>
          <a:ext cx="3100395" cy="1767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465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033465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033465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6316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4989655" y="3045086"/>
          <a:ext cx="3100395" cy="1767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465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033465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033465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6316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238" flipH="1">
            <a:off x="444583" y="1512168"/>
            <a:ext cx="1389408" cy="17607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641">
            <a:off x="6953464" y="1420458"/>
            <a:ext cx="1427798" cy="17031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14617" y="3454522"/>
            <a:ext cx="749562" cy="7772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03502" y="35551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559377" y="37075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39287" y="4076382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75887" y="3986570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261463" y="3594128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77790" y="3583434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304525" y="364066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437149" y="3575967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276282" y="3986570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197725" y="40291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485725" y="3619530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5072249" y="3555159"/>
            <a:ext cx="288000" cy="28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91044" y="3389385"/>
                <a:ext cx="78579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72C4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&lt;</m:t>
                      </m:r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044" y="3389385"/>
                <a:ext cx="785793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012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3" grpId="0"/>
      <p:bldP spid="74" grpId="0"/>
      <p:bldP spid="30" grpId="0" animBg="1"/>
      <p:bldP spid="31" grpId="0"/>
      <p:bldP spid="33" grpId="0" animBg="1"/>
      <p:bldP spid="34" grpId="0"/>
      <p:bldP spid="6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71" grpId="0" animBg="1"/>
      <p:bldP spid="75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666" y="524337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8510" y="538606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02797"/>
              </p:ext>
            </p:extLst>
          </p:nvPr>
        </p:nvGraphicFramePr>
        <p:xfrm>
          <a:off x="1268101" y="2161672"/>
          <a:ext cx="6324333" cy="2385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111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2108111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2108111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902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895157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0028" y="526619"/>
            <a:ext cx="84004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alibri" panose="020F0502020204030204" pitchFamily="34" charset="0"/>
              </a:rPr>
              <a:t>Jack uses 6 counters to make a number.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His number is greater than 300 and less than 400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alibri" panose="020F0502020204030204" pitchFamily="34" charset="0"/>
              </a:rPr>
              <a:t>What could 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J</a:t>
            </a:r>
            <a:r>
              <a:rPr lang="en-GB" sz="2800" noProof="0" dirty="0" err="1">
                <a:solidFill>
                  <a:prstClr val="black"/>
                </a:solidFill>
                <a:latin typeface="Calibri" panose="020F0502020204030204" pitchFamily="34" charset="0"/>
              </a:rPr>
              <a:t>ack’s</a:t>
            </a:r>
            <a:r>
              <a:rPr lang="en-GB" sz="2800" noProof="0" dirty="0">
                <a:solidFill>
                  <a:prstClr val="black"/>
                </a:solidFill>
                <a:latin typeface="Calibri" panose="020F0502020204030204" pitchFamily="34" charset="0"/>
              </a:rPr>
              <a:t> number be?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86191"/>
              </p:ext>
            </p:extLst>
          </p:nvPr>
        </p:nvGraphicFramePr>
        <p:xfrm>
          <a:off x="1028140" y="3853301"/>
          <a:ext cx="3088746" cy="1670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9582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029582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029582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4335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32739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03978"/>
              </p:ext>
            </p:extLst>
          </p:nvPr>
        </p:nvGraphicFramePr>
        <p:xfrm>
          <a:off x="1028140" y="1836165"/>
          <a:ext cx="3088746" cy="1670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9582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029582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029582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4335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32739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162607" y="2801220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114024" y="2383535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84513" y="2404340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571026" y="2661127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455157" y="2511865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199913" y="2799865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0029" y="372144"/>
            <a:ext cx="840047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alibri" panose="020F0502020204030204" pitchFamily="34" charset="0"/>
              </a:rPr>
              <a:t>Jack uses 6 counters to make a number.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His number is greater than 300 and less than 400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Calibri" panose="020F0502020204030204" pitchFamily="34" charset="0"/>
              </a:rPr>
              <a:t>What could 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J</a:t>
            </a:r>
            <a:r>
              <a:rPr lang="en-GB" sz="2800" noProof="0" dirty="0" err="1">
                <a:solidFill>
                  <a:prstClr val="black"/>
                </a:solidFill>
                <a:latin typeface="Calibri" panose="020F0502020204030204" pitchFamily="34" charset="0"/>
              </a:rPr>
              <a:t>ack’s</a:t>
            </a:r>
            <a:r>
              <a:rPr lang="en-GB" sz="2800" noProof="0" dirty="0">
                <a:solidFill>
                  <a:prstClr val="black"/>
                </a:solidFill>
                <a:latin typeface="Calibri" panose="020F0502020204030204" pitchFamily="34" charset="0"/>
              </a:rPr>
              <a:t> number be?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913686"/>
              </p:ext>
            </p:extLst>
          </p:nvPr>
        </p:nvGraphicFramePr>
        <p:xfrm>
          <a:off x="4704348" y="1836165"/>
          <a:ext cx="3088746" cy="1670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9582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029582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029582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4335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32739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04575"/>
              </p:ext>
            </p:extLst>
          </p:nvPr>
        </p:nvGraphicFramePr>
        <p:xfrm>
          <a:off x="4704348" y="3853301"/>
          <a:ext cx="3088746" cy="1670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9582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029582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029582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4335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Hundreds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Tens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</a:rPr>
                        <a:t>Ones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327390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5011958" y="2804824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963375" y="2387139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133864" y="2407944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196353" y="2569450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304508" y="2515469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049264" y="2803469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305527" y="4836208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256944" y="4418523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427433" y="4439328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597922" y="4480115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598077" y="4546853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284128" y="4762853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005518" y="4827606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956935" y="4409921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045079" y="4372115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331592" y="4628902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298068" y="4538251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960479" y="4767640"/>
            <a:ext cx="216000" cy="21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7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6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2|5.5|15.2|5|5|3.1|3.8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0.2|5.6|2.3|6.6|2.2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4.6|0.9|9.2|6.3|2.7|2|0.8|8|3.8|3|5.9|0.8|2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1.7|1.5|10.9|3.8|1.8|2.2|5.8|6.4|2|6|7.5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8.1|6.1|3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F1DDB6-69DD-484C-A2F6-F3A076C38E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purl.org/dc/elements/1.1/"/>
    <ds:schemaRef ds:uri="http://www.w3.org/XML/1998/namespace"/>
    <ds:schemaRef ds:uri="522d4c35-b548-4432-90ae-af4376e1c4b4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9913</TotalTime>
  <Words>244</Words>
  <Application>Microsoft Office PowerPoint</Application>
  <PresentationFormat>On-screen Show (4:3)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questions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Chris Cameron</cp:lastModifiedBy>
  <cp:revision>225</cp:revision>
  <dcterms:created xsi:type="dcterms:W3CDTF">2019-07-05T11:02:13Z</dcterms:created>
  <dcterms:modified xsi:type="dcterms:W3CDTF">2021-09-30T13:35:47Z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